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1" r:id="rId14"/>
    <p:sldId id="272" r:id="rId15"/>
    <p:sldId id="259"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106" d="100"/>
          <a:sy n="106" d="100"/>
        </p:scale>
        <p:origin x="13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5/8/2019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fontScale="92500" lnSpcReduction="10000"/>
          </a:bodyPr>
          <a:lstStyle/>
          <a:p>
            <a:r>
              <a:rPr lang="en-US" sz="1800" dirty="0" smtClean="0"/>
              <a:t>Analysis of water resources management in the Western Balkan region</a:t>
            </a:r>
            <a:r>
              <a:rPr lang="sr-Latn-RS" sz="1800" dirty="0" smtClean="0"/>
              <a:t> </a:t>
            </a:r>
            <a:r>
              <a:rPr lang="en-US" sz="1800" dirty="0" smtClean="0">
                <a:solidFill>
                  <a:schemeClr val="accent1">
                    <a:lumMod val="75000"/>
                  </a:schemeClr>
                </a:solidFill>
              </a:rPr>
              <a:t>Identification </a:t>
            </a:r>
          </a:p>
          <a:p>
            <a:r>
              <a:rPr lang="en-US" sz="1800" dirty="0" smtClean="0">
                <a:solidFill>
                  <a:schemeClr val="accent1">
                    <a:lumMod val="75000"/>
                  </a:schemeClr>
                </a:solidFill>
              </a:rPr>
              <a:t>Of  Kosovo* national issues </a:t>
            </a:r>
          </a:p>
          <a:p>
            <a:r>
              <a:rPr lang="en-US" sz="1800" dirty="0" smtClean="0">
                <a:solidFill>
                  <a:schemeClr val="accent1">
                    <a:lumMod val="75000"/>
                  </a:schemeClr>
                </a:solidFill>
              </a:rPr>
              <a:t>Related to WRM</a:t>
            </a: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err="1" smtClean="0">
                <a:solidFill>
                  <a:schemeClr val="accent1">
                    <a:lumMod val="75000"/>
                  </a:schemeClr>
                </a:solidFill>
                <a:latin typeface="Calibri Light" pitchFamily="34" charset="0"/>
                <a:cs typeface="Calibri Light" pitchFamily="34" charset="0"/>
              </a:rPr>
              <a:t>Jelena</a:t>
            </a:r>
            <a:r>
              <a:rPr lang="en-US" sz="1800" dirty="0" smtClean="0">
                <a:solidFill>
                  <a:schemeClr val="accent1">
                    <a:lumMod val="75000"/>
                  </a:schemeClr>
                </a:solidFill>
                <a:latin typeface="Calibri Light" pitchFamily="34" charset="0"/>
                <a:cs typeface="Calibri Light" pitchFamily="34" charset="0"/>
              </a:rPr>
              <a:t> </a:t>
            </a:r>
            <a:r>
              <a:rPr lang="sr-Latn-RS" sz="1800" dirty="0" smtClean="0">
                <a:solidFill>
                  <a:schemeClr val="accent1">
                    <a:lumMod val="75000"/>
                  </a:schemeClr>
                </a:solidFill>
                <a:latin typeface="Calibri Light" pitchFamily="34" charset="0"/>
                <a:cs typeface="Calibri Light" pitchFamily="34" charset="0"/>
              </a:rPr>
              <a:t>Đokić</a:t>
            </a:r>
            <a:endParaRPr lang="sr-Latn-BA" sz="1800" dirty="0" smtClean="0">
              <a:solidFill>
                <a:schemeClr val="accent1">
                  <a:lumMod val="75000"/>
                </a:schemeClr>
              </a:solidFill>
              <a:latin typeface="Calibri Light" pitchFamily="34" charset="0"/>
              <a:cs typeface="Calibri Light" pitchFamily="34" charset="0"/>
            </a:endParaRPr>
          </a:p>
          <a:p>
            <a:r>
              <a:rPr lang="sr-Latn-BA" sz="1800" dirty="0" smtClean="0">
                <a:solidFill>
                  <a:schemeClr val="accent1">
                    <a:lumMod val="75000"/>
                  </a:schemeClr>
                </a:solidFill>
                <a:latin typeface="Calibri Light" pitchFamily="34" charset="0"/>
                <a:cs typeface="Calibri Light" pitchFamily="34" charset="0"/>
              </a:rPr>
              <a:t>University of Priština in Kosovska Mitrovica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accent1">
                    <a:lumMod val="75000"/>
                  </a:schemeClr>
                </a:solidFill>
              </a:rPr>
              <a:t>Workshop on innovative practices in the EU water sector: barriers and opportunities</a:t>
            </a:r>
            <a:r>
              <a:rPr lang="sr-Latn-BA" sz="1800" dirty="0" smtClean="0">
                <a:solidFill>
                  <a:schemeClr val="accent1">
                    <a:lumMod val="75000"/>
                  </a:schemeClr>
                </a:solidFill>
                <a:latin typeface="Calibri Light" pitchFamily="34" charset="0"/>
                <a:cs typeface="Calibri Light" pitchFamily="34" charset="0"/>
              </a:rPr>
              <a:t>/ </a:t>
            </a:r>
            <a:r>
              <a:rPr lang="en-US" sz="1800" dirty="0" smtClean="0">
                <a:solidFill>
                  <a:schemeClr val="accent1">
                    <a:lumMod val="75000"/>
                  </a:schemeClr>
                </a:solidFill>
              </a:rPr>
              <a:t>8th to10thMay 2019</a:t>
            </a:r>
          </a:p>
          <a:p>
            <a:r>
              <a:rPr lang="bs-Latn-BA" sz="1800" dirty="0" smtClean="0">
                <a:solidFill>
                  <a:schemeClr val="accent1">
                    <a:lumMod val="75000"/>
                  </a:schemeClr>
                </a:solidFill>
                <a:latin typeface="Calibri Light" pitchFamily="34" charset="0"/>
                <a:cs typeface="Calibri Light" pitchFamily="34" charset="0"/>
              </a:rPr>
              <a:t>Vienna</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Pollution</a:t>
            </a:r>
            <a:endParaRPr lang="en-US" dirty="0"/>
          </a:p>
        </p:txBody>
      </p:sp>
      <p:sp>
        <p:nvSpPr>
          <p:cNvPr id="17" name="Content Placeholder 16"/>
          <p:cNvSpPr>
            <a:spLocks noGrp="1"/>
          </p:cNvSpPr>
          <p:nvPr>
            <p:ph sz="quarter" idx="4"/>
          </p:nvPr>
        </p:nvSpPr>
        <p:spPr/>
        <p:txBody>
          <a:bodyPr>
            <a:normAutofit fontScale="70000" lnSpcReduction="20000"/>
          </a:bodyPr>
          <a:lstStyle/>
          <a:p>
            <a:r>
              <a:rPr lang="en-US" dirty="0" smtClean="0"/>
              <a:t>Regional Environmental Center (REC) in cooperation with MESP prepared the Water Polluters Cadastre in Kosovo*, where in total 368 water polluters were registered. Out of this number, 266 are collective polluters, whereas 102 are individual polluters.</a:t>
            </a:r>
          </a:p>
          <a:p>
            <a:r>
              <a:rPr lang="en-US" dirty="0" smtClean="0"/>
              <a:t>In the region of the watercourse of the </a:t>
            </a:r>
            <a:r>
              <a:rPr lang="en-US" dirty="0" err="1" smtClean="0"/>
              <a:t>Bardhe</a:t>
            </a:r>
            <a:r>
              <a:rPr lang="en-US" dirty="0" smtClean="0"/>
              <a:t> River, 154 polluters were identified, 99 are collective polluters and 56 are individual polluters. In the regions of </a:t>
            </a:r>
            <a:r>
              <a:rPr lang="en-US" dirty="0" err="1" smtClean="0"/>
              <a:t>Ibar</a:t>
            </a:r>
            <a:r>
              <a:rPr lang="en-US" dirty="0" smtClean="0"/>
              <a:t> River, </a:t>
            </a:r>
            <a:r>
              <a:rPr lang="en-US" dirty="0" err="1" smtClean="0"/>
              <a:t>Lepenac</a:t>
            </a:r>
            <a:r>
              <a:rPr lang="en-US" dirty="0" smtClean="0"/>
              <a:t> and </a:t>
            </a:r>
            <a:r>
              <a:rPr lang="en-US" dirty="0" err="1" smtClean="0"/>
              <a:t>Binačka</a:t>
            </a:r>
            <a:r>
              <a:rPr lang="en-US" dirty="0" smtClean="0"/>
              <a:t> Morava watercourses, 100 polluters were identified, 75 were collective polluters and 25 individual polluters. The watercourse of </a:t>
            </a:r>
            <a:r>
              <a:rPr lang="en-US" dirty="0" err="1" smtClean="0"/>
              <a:t>Binačka</a:t>
            </a:r>
            <a:r>
              <a:rPr lang="en-US" dirty="0" smtClean="0"/>
              <a:t> Morava and </a:t>
            </a:r>
            <a:r>
              <a:rPr lang="en-US" dirty="0" err="1" smtClean="0"/>
              <a:t>Lepenac</a:t>
            </a:r>
            <a:r>
              <a:rPr lang="en-US" dirty="0" smtClean="0"/>
              <a:t> has 24 polluters.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Industrial pollution</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049" name="Rectangle 1"/>
          <p:cNvSpPr>
            <a:spLocks noChangeArrowheads="1"/>
          </p:cNvSpPr>
          <p:nvPr/>
        </p:nvSpPr>
        <p:spPr bwMode="auto">
          <a:xfrm>
            <a:off x="609600" y="1828800"/>
            <a:ext cx="40386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The main industrial polluters are Kosovo Energy Corporation (KEK),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Feronikl</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(production of nickel alloys and iron), cement factory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Sharrcem</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as well as the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Trepča</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and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Kišnica</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mining complex.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Trepča’s</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discharge of polluters in the water was estimated at 150 tons/year lead, 300-900 tons/year zinc, 900 tons/ year fluoride, etc. Even though most of </a:t>
            </a:r>
            <a:r>
              <a:rPr kumimoji="0" lang="en-US" sz="1600" b="0" i="0" u="none" strike="noStrike" cap="none" normalizeH="0" baseline="0" dirty="0" err="1" smtClean="0">
                <a:ln>
                  <a:noFill/>
                </a:ln>
                <a:solidFill>
                  <a:srgbClr val="000000"/>
                </a:solidFill>
                <a:effectLst/>
                <a:latin typeface="Calibri Light" pitchFamily="34" charset="0"/>
                <a:ea typeface="Calibri" pitchFamily="34" charset="0"/>
                <a:cs typeface="Calibri Light" pitchFamily="34" charset="0"/>
              </a:rPr>
              <a:t>Trepča’s</a:t>
            </a: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 mining and metallurgical plants are out of operation, acids, dust particles, unsecured operation and poorly maintained and unstable tailing ponds represent a daily danger to those living nearby.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Content Placeholder 12" descr="C:\Users\ibcm224\Pictures\djubriste mitrovica i jaloviste juznopolje\P3240037.JPG"/>
          <p:cNvPicPr>
            <a:picLocks noGrp="1"/>
          </p:cNvPicPr>
          <p:nvPr>
            <p:ph sz="quarter" idx="4"/>
          </p:nvPr>
        </p:nvPicPr>
        <p:blipFill>
          <a:blip r:embed="rId6" cstate="print"/>
          <a:srcRect/>
          <a:stretch>
            <a:fillRect/>
          </a:stretch>
        </p:blipFill>
        <p:spPr bwMode="auto">
          <a:xfrm>
            <a:off x="4953000" y="2362200"/>
            <a:ext cx="3810000" cy="3276600"/>
          </a:xfrm>
          <a:prstGeom prst="rect">
            <a:avLst/>
          </a:prstGeom>
          <a:noFill/>
          <a:ln w="9525">
            <a:noFill/>
            <a:miter lim="800000"/>
            <a:headEnd/>
            <a:tailEnd/>
          </a:ln>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Monitoring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049" name="Rectangle 1"/>
          <p:cNvSpPr>
            <a:spLocks noChangeArrowheads="1"/>
          </p:cNvSpPr>
          <p:nvPr/>
        </p:nvSpPr>
        <p:spPr bwMode="auto">
          <a:xfrm>
            <a:off x="609600" y="1828800"/>
            <a:ext cx="403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The main industrial polluters are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3"/>
          <p:cNvPicPr/>
          <p:nvPr/>
        </p:nvPicPr>
        <p:blipFill>
          <a:blip r:embed="rId6"/>
          <a:srcRect/>
          <a:stretch>
            <a:fillRect/>
          </a:stretch>
        </p:blipFill>
        <p:spPr bwMode="auto">
          <a:xfrm>
            <a:off x="457200" y="1524000"/>
            <a:ext cx="3962400" cy="4474845"/>
          </a:xfrm>
          <a:prstGeom prst="rect">
            <a:avLst/>
          </a:prstGeom>
          <a:noFill/>
          <a:ln w="9525">
            <a:noFill/>
            <a:miter lim="800000"/>
            <a:headEnd/>
            <a:tailEnd/>
          </a:ln>
        </p:spPr>
      </p:pic>
      <p:sp>
        <p:nvSpPr>
          <p:cNvPr id="17" name="Rectangle 16"/>
          <p:cNvSpPr/>
          <p:nvPr/>
        </p:nvSpPr>
        <p:spPr>
          <a:xfrm>
            <a:off x="4800600" y="2133600"/>
            <a:ext cx="4038600" cy="3416320"/>
          </a:xfrm>
          <a:prstGeom prst="rect">
            <a:avLst/>
          </a:prstGeom>
        </p:spPr>
        <p:txBody>
          <a:bodyPr wrap="square">
            <a:spAutoFit/>
          </a:bodyPr>
          <a:lstStyle/>
          <a:p>
            <a:r>
              <a:rPr lang="en-US" dirty="0" smtClean="0"/>
              <a:t>Up to the end of 2015 the existing hydrometric network was expanded up to 27 stations as depicted on map 5.1. Seven of these stations allow for a real-time data access via GPRS from a central server. Two of these stations as well as the soft- and hardware of the server platform were donated by German GIZ (</a:t>
            </a:r>
            <a:r>
              <a:rPr lang="en-US" dirty="0" err="1" smtClean="0"/>
              <a:t>Gesellschaft</a:t>
            </a:r>
            <a:r>
              <a:rPr lang="en-US" dirty="0" smtClean="0"/>
              <a:t> </a:t>
            </a:r>
            <a:r>
              <a:rPr lang="en-US" dirty="0" err="1" smtClean="0"/>
              <a:t>fÜr</a:t>
            </a:r>
            <a:r>
              <a:rPr lang="en-US" dirty="0" smtClean="0"/>
              <a:t> </a:t>
            </a:r>
            <a:r>
              <a:rPr lang="en-US" dirty="0" err="1" smtClean="0"/>
              <a:t>Internationale</a:t>
            </a:r>
            <a:r>
              <a:rPr lang="en-US" dirty="0" smtClean="0"/>
              <a:t> </a:t>
            </a:r>
            <a:r>
              <a:rPr lang="en-US" dirty="0" err="1" smtClean="0"/>
              <a:t>Zusammenarbeit</a:t>
            </a:r>
            <a:r>
              <a:rPr lang="en-US" dirty="0" smtClean="0"/>
              <a:t> GmbH) in the context of the “Climate change adaptation in the Western Balkans” project. </a:t>
            </a:r>
            <a:endParaRPr lang="en-US" dirty="0"/>
          </a:p>
        </p:txBody>
      </p:sp>
      <p:sp>
        <p:nvSpPr>
          <p:cNvPr id="18" name="Content Placeholder 17"/>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 Legislation in the field of water resources in 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endParaRPr lang="en-US" dirty="0"/>
          </a:p>
        </p:txBody>
      </p:sp>
      <p:sp>
        <p:nvSpPr>
          <p:cNvPr id="17" name="Content Placeholder 16"/>
          <p:cNvSpPr>
            <a:spLocks noGrp="1"/>
          </p:cNvSpPr>
          <p:nvPr>
            <p:ph sz="quarter" idx="4"/>
          </p:nvPr>
        </p:nvSpPr>
        <p:spPr/>
        <p:txBody>
          <a:bodyPr>
            <a:normAutofit fontScale="70000" lnSpcReduction="20000"/>
          </a:bodyPr>
          <a:lstStyle/>
          <a:p>
            <a:r>
              <a:rPr lang="en-US" dirty="0" smtClean="0"/>
              <a:t>Law Nr. 2004/24 on Kosovo* water </a:t>
            </a:r>
          </a:p>
          <a:p>
            <a:r>
              <a:rPr lang="en-US" dirty="0" smtClean="0"/>
              <a:t>- The purpose of this law is: </a:t>
            </a:r>
          </a:p>
          <a:p>
            <a:r>
              <a:rPr lang="en-US" dirty="0" smtClean="0"/>
              <a:t>• To ensure sustainable development and utilization of water resources, which are necessary for public health, environmental protection and socio-economic development of Kosovo*; </a:t>
            </a:r>
          </a:p>
          <a:p>
            <a:r>
              <a:rPr lang="en-US" dirty="0" smtClean="0"/>
              <a:t>• To establish procedures and guiding principles for optimal allocation of water resources, based on the use and purpose; </a:t>
            </a:r>
          </a:p>
          <a:p>
            <a:r>
              <a:rPr lang="en-US" dirty="0" smtClean="0"/>
              <a:t>• Ensure protection of water resources from pollution, misuse and overuse </a:t>
            </a:r>
          </a:p>
          <a:p>
            <a:r>
              <a:rPr lang="en-US" dirty="0" smtClean="0"/>
              <a:t>• To establish the institutional framework for water resource management</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228600" y="2057400"/>
            <a:ext cx="4572000" cy="3139321"/>
          </a:xfrm>
          <a:prstGeom prst="rect">
            <a:avLst/>
          </a:prstGeom>
        </p:spPr>
        <p:txBody>
          <a:bodyPr wrap="square">
            <a:spAutoFit/>
          </a:bodyPr>
          <a:lstStyle/>
          <a:p>
            <a:r>
              <a:rPr lang="en-US" dirty="0" smtClean="0"/>
              <a:t>Law no. 02 / l-79 on hydro-meteorological tasks. It is another important law in the water sector, aimed to regulate meteorological works and the manner of their accomplishment. </a:t>
            </a:r>
          </a:p>
          <a:p>
            <a:r>
              <a:rPr lang="en-US" dirty="0" smtClean="0"/>
              <a:t>Law no. 02/L-78 on public Health. This law stipulates, inter alia, institutions responsible for implementation of health policies, defines the duties of the National Institute of Public Health of Kosovo*, and among other establishes the responsibilities for drinking water quality monitoring</a:t>
            </a:r>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 Legislation in the field of water resources in 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endParaRPr lang="en-US" dirty="0"/>
          </a:p>
        </p:txBody>
      </p:sp>
      <p:sp>
        <p:nvSpPr>
          <p:cNvPr id="17" name="Content Placeholder 16"/>
          <p:cNvSpPr>
            <a:spLocks noGrp="1"/>
          </p:cNvSpPr>
          <p:nvPr>
            <p:ph sz="quarter" idx="4"/>
          </p:nvPr>
        </p:nvSpPr>
        <p:spPr/>
        <p:txBody>
          <a:bodyPr>
            <a:normAutofit fontScale="77500" lnSpcReduction="20000"/>
          </a:bodyPr>
          <a:lstStyle/>
          <a:p>
            <a:r>
              <a:rPr lang="en-US" dirty="0" smtClean="0"/>
              <a:t>Law Nr. 02/L-9 on Irrigation of Agricultural Land. This Law regulates the organization and management of irrigation and drainage of agricultural land in Kosovo*; it defines the powers and responsibilities of the entities for irrigation and drainage. It defines also the establishment and registration of: irrigation companies, associations that use the water for irrigation, federations and their organization, irrigation, water fees, associations’ business and other issues related to irrigation and drainage.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228600" y="2057400"/>
            <a:ext cx="4572000" cy="4524315"/>
          </a:xfrm>
          <a:prstGeom prst="rect">
            <a:avLst/>
          </a:prstGeom>
        </p:spPr>
        <p:txBody>
          <a:bodyPr wrap="square">
            <a:spAutoFit/>
          </a:bodyPr>
          <a:lstStyle/>
          <a:p>
            <a:r>
              <a:rPr lang="en-US" dirty="0" smtClean="0"/>
              <a:t>Law Nr. 03/L-086 on providers of waste, water, and sewage services-is an important law by which the WWRO is established, and established the legal framework for economic regulation of public companies which provide water and sewerage services; Law on Water no. 04/L-147 The main objectives defined in Article 1 of this Law are protection of water resources from pollution, overuse and misuse, establishment of procedures and guiding principles for the optimal distribution of water resources and determination of the institutional structures for managing the water resources. </a:t>
            </a:r>
          </a:p>
          <a:p>
            <a:r>
              <a:rPr lang="en-US" dirty="0" smtClean="0"/>
              <a:t> </a:t>
            </a:r>
          </a:p>
          <a:p>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b="1" dirty="0" smtClean="0"/>
              <a:t>Policy</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2" name="Table 11"/>
          <p:cNvGraphicFramePr>
            <a:graphicFrameLocks noGrp="1"/>
          </p:cNvGraphicFramePr>
          <p:nvPr/>
        </p:nvGraphicFramePr>
        <p:xfrm>
          <a:off x="1066798" y="1387594"/>
          <a:ext cx="6172204" cy="4556005"/>
        </p:xfrm>
        <a:graphic>
          <a:graphicData uri="http://schemas.openxmlformats.org/drawingml/2006/table">
            <a:tbl>
              <a:tblPr/>
              <a:tblGrid>
                <a:gridCol w="285069"/>
                <a:gridCol w="2821441"/>
                <a:gridCol w="510949"/>
                <a:gridCol w="510949"/>
                <a:gridCol w="510949"/>
                <a:gridCol w="510949"/>
                <a:gridCol w="510949"/>
                <a:gridCol w="510949"/>
              </a:tblGrid>
              <a:tr h="669390">
                <a:tc gridSpan="2">
                  <a:txBody>
                    <a:bodyPr/>
                    <a:lstStyle/>
                    <a:p>
                      <a:pPr marL="0" marR="0" indent="0" algn="l">
                        <a:lnSpc>
                          <a:spcPct val="107000"/>
                        </a:lnSpc>
                        <a:spcBef>
                          <a:spcPts val="1200"/>
                        </a:spcBef>
                        <a:spcAft>
                          <a:spcPts val="0"/>
                        </a:spcAft>
                      </a:pPr>
                      <a:r>
                        <a:rPr lang="en-US" sz="500" b="1">
                          <a:solidFill>
                            <a:srgbClr val="FFFFFF"/>
                          </a:solidFill>
                          <a:latin typeface="Calibri Light"/>
                          <a:ea typeface="Calibri"/>
                          <a:cs typeface="Calibri Light"/>
                        </a:rPr>
                        <a:t>2 Enabling environment for the development, management and use of water resources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Not relevant</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Under development</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Developed but implementation not yet started</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Implementation started</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Implementation advanced</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500" b="1">
                          <a:solidFill>
                            <a:srgbClr val="FFFFFF"/>
                          </a:solidFill>
                          <a:latin typeface="Calibri Light"/>
                          <a:ea typeface="Calibri"/>
                          <a:cs typeface="Calibri Light"/>
                        </a:rPr>
                        <a:t>Fully implemented</a:t>
                      </a:r>
                      <a:endParaRPr lang="en-US" sz="500">
                        <a:latin typeface="Calibri Light"/>
                        <a:ea typeface="Calibri"/>
                        <a:cs typeface="Times New Roman"/>
                      </a:endParaRPr>
                    </a:p>
                  </a:txBody>
                  <a:tcPr marL="35972" marR="35972" marT="37637" marB="376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95446">
                <a:tc gridSpan="8">
                  <a:txBody>
                    <a:bodyPr/>
                    <a:lstStyle/>
                    <a:p>
                      <a:pPr marL="0" marR="0" indent="0" algn="just">
                        <a:lnSpc>
                          <a:spcPct val="107000"/>
                        </a:lnSpc>
                        <a:spcBef>
                          <a:spcPts val="600"/>
                        </a:spcBef>
                        <a:spcAft>
                          <a:spcPts val="600"/>
                        </a:spcAft>
                      </a:pPr>
                      <a:r>
                        <a:rPr lang="en-US" sz="500">
                          <a:latin typeface="Calibri Light"/>
                          <a:ea typeface="Calibri"/>
                          <a:cs typeface="Calibri Light"/>
                        </a:rPr>
                        <a:t>I) Main national instruments for water resources management</a:t>
                      </a:r>
                      <a:endParaRPr lang="en-US" sz="500">
                        <a:latin typeface="Calibri Light"/>
                        <a:ea typeface="Calibri"/>
                        <a:cs typeface="Times New Roman"/>
                      </a:endParaRPr>
                    </a:p>
                  </a:txBody>
                  <a:tcPr marL="35972" marR="35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195">
                <a:tc>
                  <a:txBody>
                    <a:bodyPr/>
                    <a:lstStyle/>
                    <a:p>
                      <a:pPr marL="0" marR="0" indent="0" algn="l">
                        <a:lnSpc>
                          <a:spcPct val="107000"/>
                        </a:lnSpc>
                        <a:spcBef>
                          <a:spcPts val="300"/>
                        </a:spcBef>
                        <a:spcAft>
                          <a:spcPts val="300"/>
                        </a:spcAft>
                      </a:pPr>
                      <a:r>
                        <a:rPr lang="en-US" sz="600">
                          <a:latin typeface="Calibri Light"/>
                          <a:ea typeface="Calibri"/>
                          <a:cs typeface="Calibri Light"/>
                        </a:rPr>
                        <a:t>a.</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water resources policy</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b.</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Sub-national/provincial/state water resources policy</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5">
                <a:tc>
                  <a:txBody>
                    <a:bodyPr/>
                    <a:lstStyle/>
                    <a:p>
                      <a:pPr marL="0" marR="0" indent="0" algn="l">
                        <a:lnSpc>
                          <a:spcPct val="107000"/>
                        </a:lnSpc>
                        <a:spcBef>
                          <a:spcPts val="300"/>
                        </a:spcBef>
                        <a:spcAft>
                          <a:spcPts val="300"/>
                        </a:spcAft>
                      </a:pPr>
                      <a:r>
                        <a:rPr lang="en-US" sz="600">
                          <a:latin typeface="Calibri Light"/>
                          <a:ea typeface="Calibri"/>
                          <a:cs typeface="Calibri Light"/>
                        </a:rPr>
                        <a:t>c.</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water laws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5">
                <a:tc>
                  <a:txBody>
                    <a:bodyPr/>
                    <a:lstStyle/>
                    <a:p>
                      <a:pPr marL="0" marR="0" indent="0" algn="l">
                        <a:lnSpc>
                          <a:spcPct val="107000"/>
                        </a:lnSpc>
                        <a:spcBef>
                          <a:spcPts val="300"/>
                        </a:spcBef>
                        <a:spcAft>
                          <a:spcPts val="300"/>
                        </a:spcAft>
                      </a:pPr>
                      <a:r>
                        <a:rPr lang="en-US" sz="600">
                          <a:latin typeface="Calibri Light"/>
                          <a:ea typeface="Calibri"/>
                          <a:cs typeface="Calibri Light"/>
                        </a:rPr>
                        <a:t>d.</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Sub-national/provincial/state water law</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40">
                <a:tc>
                  <a:txBody>
                    <a:bodyPr/>
                    <a:lstStyle/>
                    <a:p>
                      <a:pPr marL="0" marR="0" indent="0" algn="l">
                        <a:lnSpc>
                          <a:spcPct val="107000"/>
                        </a:lnSpc>
                        <a:spcBef>
                          <a:spcPts val="300"/>
                        </a:spcBef>
                        <a:spcAft>
                          <a:spcPts val="300"/>
                        </a:spcAft>
                      </a:pPr>
                      <a:r>
                        <a:rPr lang="en-US" sz="600">
                          <a:latin typeface="Calibri Light"/>
                          <a:ea typeface="Calibri"/>
                          <a:cs typeface="Calibri Light"/>
                        </a:rPr>
                        <a:t>e.</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integrated water resources management plan/s or equivalent strategic plan document/s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5">
                <a:tc>
                  <a:txBody>
                    <a:bodyPr/>
                    <a:lstStyle/>
                    <a:p>
                      <a:pPr marL="0" marR="0" indent="0" algn="l">
                        <a:lnSpc>
                          <a:spcPct val="107000"/>
                        </a:lnSpc>
                        <a:spcBef>
                          <a:spcPts val="300"/>
                        </a:spcBef>
                        <a:spcAft>
                          <a:spcPts val="300"/>
                        </a:spcAft>
                      </a:pPr>
                      <a:r>
                        <a:rPr lang="en-US" sz="600">
                          <a:latin typeface="Calibri Light"/>
                          <a:ea typeface="Calibri"/>
                          <a:cs typeface="Calibri Light"/>
                        </a:rPr>
                        <a:t>f.</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Separate national water efficiency plan/s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g.</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Water efficiency in integrated water resources management plan or equivalent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46">
                <a:tc gridSpan="8">
                  <a:txBody>
                    <a:bodyPr/>
                    <a:lstStyle/>
                    <a:p>
                      <a:pPr marL="0" marR="0" indent="0" algn="just">
                        <a:lnSpc>
                          <a:spcPct val="107000"/>
                        </a:lnSpc>
                        <a:spcBef>
                          <a:spcPts val="600"/>
                        </a:spcBef>
                        <a:spcAft>
                          <a:spcPts val="600"/>
                        </a:spcAft>
                      </a:pPr>
                      <a:r>
                        <a:rPr lang="en-US" sz="500">
                          <a:latin typeface="Calibri Light"/>
                          <a:ea typeface="Calibri"/>
                          <a:cs typeface="Calibri Light"/>
                        </a:rPr>
                        <a:t>II) Other national instruments that may incorporate water resources management</a:t>
                      </a:r>
                      <a:endParaRPr lang="en-US" sz="500">
                        <a:latin typeface="Calibri Light"/>
                        <a:ea typeface="Calibri"/>
                        <a:cs typeface="Times New Roman"/>
                      </a:endParaRPr>
                    </a:p>
                  </a:txBody>
                  <a:tcPr marL="35972" marR="35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a.</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Integrated national policy/strategy/plan for land and water resources management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b.</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Poverty Reduction Strategy (PRS)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5">
                <a:tc>
                  <a:txBody>
                    <a:bodyPr/>
                    <a:lstStyle/>
                    <a:p>
                      <a:pPr marL="0" marR="0" indent="0" algn="l">
                        <a:lnSpc>
                          <a:spcPct val="107000"/>
                        </a:lnSpc>
                        <a:spcBef>
                          <a:spcPts val="300"/>
                        </a:spcBef>
                        <a:spcAft>
                          <a:spcPts val="300"/>
                        </a:spcAft>
                      </a:pPr>
                      <a:r>
                        <a:rPr lang="en-US" sz="600">
                          <a:latin typeface="Calibri Light"/>
                          <a:ea typeface="Calibri"/>
                          <a:cs typeface="Calibri Light"/>
                        </a:rPr>
                        <a:t>c.</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Strategy for Sustainable Development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d.</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Development 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e.</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Environmental Action Plan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40">
                <a:tc>
                  <a:txBody>
                    <a:bodyPr/>
                    <a:lstStyle/>
                    <a:p>
                      <a:pPr marL="0" marR="0" indent="0" algn="l">
                        <a:lnSpc>
                          <a:spcPct val="107000"/>
                        </a:lnSpc>
                        <a:spcBef>
                          <a:spcPts val="300"/>
                        </a:spcBef>
                        <a:spcAft>
                          <a:spcPts val="300"/>
                        </a:spcAft>
                      </a:pPr>
                      <a:r>
                        <a:rPr lang="en-US" sz="600">
                          <a:latin typeface="Calibri Light"/>
                          <a:ea typeface="Calibri"/>
                          <a:cs typeface="Calibri Light"/>
                        </a:rPr>
                        <a:t>f.</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climate change adaptation policy/strategy/plan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g.</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Agricultural 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h.</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energy policy/strategy/plan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i.</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desertification policy/strategy/plan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j.</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wetland policy/strategy/plan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k.</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National biodiversity policy/strategy/plan with water resources management component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46">
                <a:tc gridSpan="8">
                  <a:txBody>
                    <a:bodyPr/>
                    <a:lstStyle/>
                    <a:p>
                      <a:pPr marL="0" marR="0" indent="0" algn="just">
                        <a:lnSpc>
                          <a:spcPct val="107000"/>
                        </a:lnSpc>
                        <a:spcBef>
                          <a:spcPts val="600"/>
                        </a:spcBef>
                        <a:spcAft>
                          <a:spcPts val="600"/>
                        </a:spcAft>
                      </a:pPr>
                      <a:r>
                        <a:rPr lang="en-US" sz="500">
                          <a:latin typeface="Calibri Light"/>
                          <a:ea typeface="Calibri"/>
                          <a:cs typeface="Calibri Light"/>
                        </a:rPr>
                        <a:t>III) International agreements on water resources management to which your country is party</a:t>
                      </a:r>
                      <a:endParaRPr lang="en-US" sz="500">
                        <a:latin typeface="Calibri Light"/>
                        <a:ea typeface="Calibri"/>
                        <a:cs typeface="Times New Roman"/>
                      </a:endParaRPr>
                    </a:p>
                  </a:txBody>
                  <a:tcPr marL="35972" marR="35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a.</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Regional/sub-regional water resources management agreements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a:latin typeface="Calibri Light"/>
                          <a:ea typeface="Calibri"/>
                          <a:cs typeface="Calibri Light"/>
                          <a:sym typeface="Symbol"/>
                        </a:rPr>
                        <a:t></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94">
                <a:tc>
                  <a:txBody>
                    <a:bodyPr/>
                    <a:lstStyle/>
                    <a:p>
                      <a:pPr marL="0" marR="0" indent="0" algn="l">
                        <a:lnSpc>
                          <a:spcPct val="107000"/>
                        </a:lnSpc>
                        <a:spcBef>
                          <a:spcPts val="300"/>
                        </a:spcBef>
                        <a:spcAft>
                          <a:spcPts val="300"/>
                        </a:spcAft>
                      </a:pPr>
                      <a:r>
                        <a:rPr lang="en-US" sz="600">
                          <a:latin typeface="Calibri Light"/>
                          <a:ea typeface="Calibri"/>
                          <a:cs typeface="Calibri Light"/>
                        </a:rPr>
                        <a:t>b.</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500">
                          <a:latin typeface="Calibri Light"/>
                          <a:ea typeface="Calibri"/>
                          <a:cs typeface="Calibri Light"/>
                        </a:rPr>
                        <a:t>Transboundary water resources management agreements for specific river basins</a:t>
                      </a:r>
                      <a:endParaRPr lang="en-US" sz="50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500">
                        <a:latin typeface="Calibri Light"/>
                        <a:ea typeface="Calibri"/>
                        <a:cs typeface="Calibri Light"/>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500" b="1" dirty="0">
                          <a:latin typeface="Calibri Light"/>
                          <a:ea typeface="Calibri"/>
                          <a:cs typeface="Calibri Light"/>
                          <a:sym typeface="Symbol"/>
                        </a:rPr>
                        <a:t></a:t>
                      </a:r>
                      <a:endParaRPr lang="en-US" sz="500" dirty="0">
                        <a:latin typeface="Calibri Light"/>
                        <a:ea typeface="Calibri"/>
                        <a:cs typeface="Times New Roman"/>
                      </a:endParaRPr>
                    </a:p>
                  </a:txBody>
                  <a:tcPr marL="35972" marR="35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b="1" dirty="0" smtClean="0"/>
              <a:t>Issues</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Rectangle 13"/>
          <p:cNvSpPr/>
          <p:nvPr/>
        </p:nvSpPr>
        <p:spPr>
          <a:xfrm>
            <a:off x="457200" y="1720840"/>
            <a:ext cx="7010400" cy="4801314"/>
          </a:xfrm>
          <a:prstGeom prst="rect">
            <a:avLst/>
          </a:prstGeom>
        </p:spPr>
        <p:txBody>
          <a:bodyPr wrap="square">
            <a:spAutoFit/>
          </a:bodyPr>
          <a:lstStyle/>
          <a:p>
            <a:r>
              <a:rPr lang="en-US" dirty="0" smtClean="0"/>
              <a:t>• Water permits </a:t>
            </a:r>
          </a:p>
          <a:p>
            <a:r>
              <a:rPr lang="en-US" dirty="0" smtClean="0"/>
              <a:t>• Structure of water charges </a:t>
            </a:r>
          </a:p>
          <a:p>
            <a:r>
              <a:rPr lang="en-US" dirty="0" smtClean="0"/>
              <a:t>• Water infrastructure </a:t>
            </a:r>
          </a:p>
          <a:p>
            <a:r>
              <a:rPr lang="en-US" dirty="0" smtClean="0"/>
              <a:t>• Testing and implementation of minimum standards for drinking water quality monitoring </a:t>
            </a:r>
          </a:p>
          <a:p>
            <a:r>
              <a:rPr lang="en-US" dirty="0" smtClean="0"/>
              <a:t>• Sanitary inspectors </a:t>
            </a:r>
          </a:p>
          <a:p>
            <a:r>
              <a:rPr lang="en-US" dirty="0" smtClean="0"/>
              <a:t>• Criteria for establishment of water protected areas for drinking water sources</a:t>
            </a:r>
          </a:p>
          <a:p>
            <a:r>
              <a:rPr lang="en-US" dirty="0" smtClean="0"/>
              <a:t>• Allowed limit values for effluent parameters which can be discharged into the water body or public sewage network</a:t>
            </a:r>
          </a:p>
          <a:p>
            <a:r>
              <a:rPr lang="en-US" dirty="0" smtClean="0"/>
              <a:t> Administrative instruction under the drafting procedure are: </a:t>
            </a:r>
          </a:p>
          <a:p>
            <a:r>
              <a:rPr lang="en-US" dirty="0" smtClean="0"/>
              <a:t>• Measures and actions for protection from erosion </a:t>
            </a:r>
          </a:p>
          <a:p>
            <a:r>
              <a:rPr lang="en-US" dirty="0" smtClean="0"/>
              <a:t>• Use and maintenance of dams </a:t>
            </a:r>
          </a:p>
          <a:p>
            <a:r>
              <a:rPr lang="en-US" dirty="0" smtClean="0"/>
              <a:t>• Water information system </a:t>
            </a:r>
          </a:p>
          <a:p>
            <a:r>
              <a:rPr lang="en-US" dirty="0" smtClean="0"/>
              <a:t>• Content of the strategic plan for water resources management. </a:t>
            </a:r>
          </a:p>
          <a:p>
            <a:r>
              <a:rPr lang="en-US" dirty="0" smtClean="0"/>
              <a:t>• Water protocol</a:t>
            </a:r>
          </a:p>
          <a:p>
            <a:r>
              <a:rPr lang="en-US" dirty="0" smtClean="0"/>
              <a:t> </a:t>
            </a:r>
            <a:endParaRPr lang="en-US" dirty="0"/>
          </a:p>
        </p:txBody>
      </p:sp>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sz="2700" b="1" dirty="0" smtClean="0"/>
              <a:t>Governance and institutional Framework</a:t>
            </a: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4" name="Table 13"/>
          <p:cNvGraphicFramePr>
            <a:graphicFrameLocks noGrp="1"/>
          </p:cNvGraphicFramePr>
          <p:nvPr/>
        </p:nvGraphicFramePr>
        <p:xfrm>
          <a:off x="990602" y="1392268"/>
          <a:ext cx="6857997" cy="4703730"/>
        </p:xfrm>
        <a:graphic>
          <a:graphicData uri="http://schemas.openxmlformats.org/drawingml/2006/table">
            <a:tbl>
              <a:tblPr/>
              <a:tblGrid>
                <a:gridCol w="316743"/>
                <a:gridCol w="3134934"/>
                <a:gridCol w="567720"/>
                <a:gridCol w="567720"/>
                <a:gridCol w="567720"/>
                <a:gridCol w="567720"/>
                <a:gridCol w="567720"/>
                <a:gridCol w="567720"/>
              </a:tblGrid>
              <a:tr h="565364">
                <a:tc gridSpan="2">
                  <a:txBody>
                    <a:bodyPr/>
                    <a:lstStyle/>
                    <a:p>
                      <a:pPr marL="0" marR="0" indent="0" algn="l">
                        <a:lnSpc>
                          <a:spcPct val="107000"/>
                        </a:lnSpc>
                        <a:spcBef>
                          <a:spcPts val="1200"/>
                        </a:spcBef>
                        <a:spcAft>
                          <a:spcPts val="0"/>
                        </a:spcAft>
                      </a:pPr>
                      <a:r>
                        <a:rPr lang="en-US" sz="400" b="1">
                          <a:solidFill>
                            <a:srgbClr val="FFFFFF"/>
                          </a:solidFill>
                          <a:latin typeface="Calibri Light"/>
                          <a:ea typeface="Calibri"/>
                          <a:cs typeface="Calibri Light"/>
                        </a:rPr>
                        <a:t>3 Governance systems for the development, management and use of water resources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Not relevant</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Under development</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Developed but implementation not yet started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started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advanced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Fully implemented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 Institutional frameworks</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(e.g. commissions, councils) for river basin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149">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management of groundwater</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149">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management of lakes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cross-sector management of water resources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transboundary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Decentralized structures for water resources management (other than above)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 Stakeholder participation</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Stakeholder have access to information on national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Public awareness campaigns on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55">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general public, civil society organizations and non-government organizations in water resources management and development at the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the private sector in water resources management and development at the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55">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general public, civil society organizations and non-government organizations in water resources management and development at the basin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the private sector in water resources management and development at the basin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g.</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Gender mainstreaming in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III) Capacity building</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Assessment of capacity needs in water resources management at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Assessment of capacity needs in water resources management at sub-national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capacity needs in water resources management institutions/organizations at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capacity development in water resources management institutions/organizations at sub-national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in-service training of staff/professionals in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Water resources management in the technical/higher education curriculum</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g.</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Research programs in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dirty="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sz="2700" b="1" dirty="0" smtClean="0"/>
              <a:t>Governance and institutional Framework</a:t>
            </a: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4" name="Table 13"/>
          <p:cNvGraphicFramePr>
            <a:graphicFrameLocks noGrp="1"/>
          </p:cNvGraphicFramePr>
          <p:nvPr/>
        </p:nvGraphicFramePr>
        <p:xfrm>
          <a:off x="990602" y="1392268"/>
          <a:ext cx="6857997" cy="4703730"/>
        </p:xfrm>
        <a:graphic>
          <a:graphicData uri="http://schemas.openxmlformats.org/drawingml/2006/table">
            <a:tbl>
              <a:tblPr/>
              <a:tblGrid>
                <a:gridCol w="316743"/>
                <a:gridCol w="3134934"/>
                <a:gridCol w="567720"/>
                <a:gridCol w="567720"/>
                <a:gridCol w="567720"/>
                <a:gridCol w="567720"/>
                <a:gridCol w="567720"/>
                <a:gridCol w="567720"/>
              </a:tblGrid>
              <a:tr h="565364">
                <a:tc gridSpan="2">
                  <a:txBody>
                    <a:bodyPr/>
                    <a:lstStyle/>
                    <a:p>
                      <a:pPr marL="0" marR="0" indent="0" algn="l">
                        <a:lnSpc>
                          <a:spcPct val="107000"/>
                        </a:lnSpc>
                        <a:spcBef>
                          <a:spcPts val="1200"/>
                        </a:spcBef>
                        <a:spcAft>
                          <a:spcPts val="0"/>
                        </a:spcAft>
                      </a:pPr>
                      <a:r>
                        <a:rPr lang="en-US" sz="400" b="1">
                          <a:solidFill>
                            <a:srgbClr val="FFFFFF"/>
                          </a:solidFill>
                          <a:latin typeface="Calibri Light"/>
                          <a:ea typeface="Calibri"/>
                          <a:cs typeface="Calibri Light"/>
                        </a:rPr>
                        <a:t>3 Governance systems for the development, management and use of water resources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Not relevant</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Under development</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Developed but implementation not yet started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started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advanced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Fully implemented</a:t>
                      </a:r>
                      <a:endParaRPr lang="en-US" sz="400">
                        <a:latin typeface="Calibri Light"/>
                        <a:ea typeface="Calibri"/>
                        <a:cs typeface="Times New Roman"/>
                      </a:endParaRPr>
                    </a:p>
                  </a:txBody>
                  <a:tcPr marL="29360" marR="29360" marT="30719" marB="3071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 Institutional frameworks</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(e.g. commissions, councils) for river basin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149">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management of groundwater</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149">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management of lakes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cross-sector management of water resources</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transboundary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Decentralized structures for water resources management (other than above)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 Stakeholder participation</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Stakeholder have access to information on national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Public awareness campaigns on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55">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general public, civil society organizations and non-government organizations in water resources management and development at the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the private sector in water resources management and development at the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455">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general public, civil society organizations and non-government organizations in water resources management and development at the basin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Involvement of the private sector in water resources management and development at the basin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g.</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Gender mainstreaming in water resources management and development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14">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III) Capacity building</a:t>
                      </a:r>
                      <a:endParaRPr lang="en-US" sz="400">
                        <a:latin typeface="Calibri Light"/>
                        <a:ea typeface="Calibri"/>
                        <a:cs typeface="Times New Roman"/>
                      </a:endParaRPr>
                    </a:p>
                  </a:txBody>
                  <a:tcPr marL="29360" marR="293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a.</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Assessment of capacity needs in water resources management at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b.</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Assessment of capacity needs in water resources management at sub-national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c.</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capacity needs in water resources management institutions/organizations at 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d.</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capacity development in water resources management institutions/organizations at sub-national level</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41">
                <a:tc>
                  <a:txBody>
                    <a:bodyPr/>
                    <a:lstStyle/>
                    <a:p>
                      <a:pPr marL="0" marR="0" indent="0" algn="l">
                        <a:lnSpc>
                          <a:spcPct val="107000"/>
                        </a:lnSpc>
                        <a:spcBef>
                          <a:spcPts val="300"/>
                        </a:spcBef>
                        <a:spcAft>
                          <a:spcPts val="300"/>
                        </a:spcAft>
                      </a:pPr>
                      <a:r>
                        <a:rPr lang="en-US" sz="500">
                          <a:latin typeface="Calibri Light"/>
                          <a:ea typeface="Calibri"/>
                          <a:cs typeface="Calibri Light"/>
                        </a:rPr>
                        <a:t>e.</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in-service training of staff/professionals in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f.</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Water resources management in the technical/higher education curriculum</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
                <a:tc>
                  <a:txBody>
                    <a:bodyPr/>
                    <a:lstStyle/>
                    <a:p>
                      <a:pPr marL="0" marR="0" indent="0" algn="l">
                        <a:lnSpc>
                          <a:spcPct val="107000"/>
                        </a:lnSpc>
                        <a:spcBef>
                          <a:spcPts val="300"/>
                        </a:spcBef>
                        <a:spcAft>
                          <a:spcPts val="300"/>
                        </a:spcAft>
                      </a:pPr>
                      <a:r>
                        <a:rPr lang="en-US" sz="500">
                          <a:latin typeface="Calibri Light"/>
                          <a:ea typeface="Calibri"/>
                          <a:cs typeface="Calibri Light"/>
                        </a:rPr>
                        <a:t>g.</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Research programs in water resources management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dirty="0">
                        <a:latin typeface="Calibri Light"/>
                        <a:ea typeface="Calibri"/>
                        <a:cs typeface="Calibri Light"/>
                      </a:endParaRPr>
                    </a:p>
                  </a:txBody>
                  <a:tcPr marL="29360" marR="29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sz="2700" b="1" dirty="0" smtClean="0"/>
              <a:t>Management instruments</a:t>
            </a: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2" name="Table 11"/>
          <p:cNvGraphicFramePr>
            <a:graphicFrameLocks noGrp="1"/>
          </p:cNvGraphicFramePr>
          <p:nvPr/>
        </p:nvGraphicFramePr>
        <p:xfrm>
          <a:off x="1676401" y="1169141"/>
          <a:ext cx="5257798" cy="4774458"/>
        </p:xfrm>
        <a:graphic>
          <a:graphicData uri="http://schemas.openxmlformats.org/drawingml/2006/table">
            <a:tbl>
              <a:tblPr/>
              <a:tblGrid>
                <a:gridCol w="242837"/>
                <a:gridCol w="2403449"/>
                <a:gridCol w="435252"/>
                <a:gridCol w="435252"/>
                <a:gridCol w="435252"/>
                <a:gridCol w="435252"/>
                <a:gridCol w="435252"/>
                <a:gridCol w="435252"/>
              </a:tblGrid>
              <a:tr h="478115">
                <a:tc gridSpan="2">
                  <a:txBody>
                    <a:bodyPr/>
                    <a:lstStyle/>
                    <a:p>
                      <a:pPr marL="0" marR="0" indent="0" algn="l">
                        <a:lnSpc>
                          <a:spcPct val="107000"/>
                        </a:lnSpc>
                        <a:spcBef>
                          <a:spcPts val="1200"/>
                        </a:spcBef>
                        <a:spcAft>
                          <a:spcPts val="0"/>
                        </a:spcAft>
                      </a:pPr>
                      <a:r>
                        <a:rPr lang="en-US" sz="400" b="1">
                          <a:solidFill>
                            <a:srgbClr val="FFFFFF"/>
                          </a:solidFill>
                          <a:latin typeface="Calibri Light"/>
                          <a:ea typeface="Calibri"/>
                          <a:cs typeface="Calibri Light"/>
                        </a:rPr>
                        <a:t>4 Management instruments for the development, management and use of water resources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Not relevant</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Under development</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Developed but implementation not yet started</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started</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Implementation advanced</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400" b="1">
                          <a:solidFill>
                            <a:srgbClr val="FFFFFF"/>
                          </a:solidFill>
                          <a:latin typeface="Calibri Light"/>
                          <a:ea typeface="Calibri"/>
                          <a:cs typeface="Calibri Light"/>
                        </a:rPr>
                        <a:t>Fully implemented</a:t>
                      </a:r>
                      <a:endParaRPr lang="en-US" sz="400">
                        <a:latin typeface="Calibri Light"/>
                        <a:ea typeface="Calibri"/>
                        <a:cs typeface="Times New Roman"/>
                      </a:endParaRPr>
                    </a:p>
                  </a:txBody>
                  <a:tcPr marL="24658" marR="24658" marT="25800" marB="2580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75828">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 Water resources development</a:t>
                      </a:r>
                      <a:endParaRPr lang="en-US" sz="400">
                        <a:latin typeface="Calibri Light"/>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a.</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Basin studies for long-term development and management of water resources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b.</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Periodical assessment of water resources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c.</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Regulatory norms and guidelines for sustainable development of water resources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d.</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to value water-related or dependent ecosystem services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 Water resources management programs</a:t>
                      </a:r>
                      <a:endParaRPr lang="en-US" sz="400">
                        <a:latin typeface="Calibri Light"/>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a.</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Groundwater management program</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b.</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Surface management program</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c.</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Linked ground and surface water management program</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d.</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efficient allocation of water resources among competing uses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19">
                <a:tc>
                  <a:txBody>
                    <a:bodyPr/>
                    <a:lstStyle/>
                    <a:p>
                      <a:pPr marL="0" marR="0" indent="0" algn="l">
                        <a:lnSpc>
                          <a:spcPct val="107000"/>
                        </a:lnSpc>
                        <a:spcBef>
                          <a:spcPts val="300"/>
                        </a:spcBef>
                        <a:spcAft>
                          <a:spcPts val="300"/>
                        </a:spcAft>
                      </a:pPr>
                      <a:r>
                        <a:rPr lang="en-US" sz="400">
                          <a:latin typeface="Calibri Light"/>
                          <a:ea typeface="Calibri"/>
                          <a:cs typeface="Calibri Light"/>
                        </a:rPr>
                        <a:t>e.</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Land/natural resources management programs that include water resources management components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f.</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allocating water resources that include environmental considerations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g.</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Demand management measures to improve water use efficiency in all sectors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h.</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 for re-use or recycling of water</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i.</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to evaluate environmental impacts of water projects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j.</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to address water-related disasters (e.g. floods and droughts)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k.</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to address climate change adaptation through water resources management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l.</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Cooperative programs managing transboundary water resources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m</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to reverse environmental/ecosystem degradation</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III) Monitoring and information management</a:t>
                      </a:r>
                      <a:endParaRPr lang="en-US" sz="400">
                        <a:latin typeface="Calibri Light"/>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519">
                <a:tc>
                  <a:txBody>
                    <a:bodyPr/>
                    <a:lstStyle/>
                    <a:p>
                      <a:pPr marL="0" marR="0" indent="0" algn="l">
                        <a:lnSpc>
                          <a:spcPct val="107000"/>
                        </a:lnSpc>
                        <a:spcBef>
                          <a:spcPts val="300"/>
                        </a:spcBef>
                        <a:spcAft>
                          <a:spcPts val="300"/>
                        </a:spcAft>
                      </a:pPr>
                      <a:r>
                        <a:rPr lang="en-US" sz="400">
                          <a:latin typeface="Calibri Light"/>
                          <a:ea typeface="Calibri"/>
                          <a:cs typeface="Calibri Light"/>
                        </a:rPr>
                        <a:t>a.</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Government responsibility for hydro-meteorological monitoring adequately addressed in national legislation</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b.</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surface water quantity</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c.</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ground water quantity</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d.</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water quality</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e.</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aquatic ecosystems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f.</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water use</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g.</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Monitoring of water use efficiency</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h.</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Water resources information system</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i.</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Forecasting and early warning systems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IV) Knowledge Sharing</a:t>
                      </a:r>
                      <a:endParaRPr lang="en-US" sz="400">
                        <a:latin typeface="Calibri Light"/>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a.</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information exchange and knowledge sharing of good practices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19">
                <a:tc>
                  <a:txBody>
                    <a:bodyPr/>
                    <a:lstStyle/>
                    <a:p>
                      <a:pPr marL="0" marR="0" indent="0" algn="l">
                        <a:lnSpc>
                          <a:spcPct val="107000"/>
                        </a:lnSpc>
                        <a:spcBef>
                          <a:spcPts val="300"/>
                        </a:spcBef>
                        <a:spcAft>
                          <a:spcPts val="300"/>
                        </a:spcAft>
                      </a:pPr>
                      <a:r>
                        <a:rPr lang="en-US" sz="400">
                          <a:latin typeface="Calibri Light"/>
                          <a:ea typeface="Calibri"/>
                          <a:cs typeface="Calibri Light"/>
                        </a:rPr>
                        <a:t>b.</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providing advisory (extension) services on water management issues to end users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c.</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Programs for transferring improved and cost effective water saving technologies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d.</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Mechanisms for exchanging information between countries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gridSpan="8">
                  <a:txBody>
                    <a:bodyPr/>
                    <a:lstStyle/>
                    <a:p>
                      <a:pPr marL="0" marR="0" indent="0" algn="just">
                        <a:lnSpc>
                          <a:spcPct val="107000"/>
                        </a:lnSpc>
                        <a:spcBef>
                          <a:spcPts val="600"/>
                        </a:spcBef>
                        <a:spcAft>
                          <a:spcPts val="600"/>
                        </a:spcAft>
                      </a:pPr>
                      <a:r>
                        <a:rPr lang="en-US" sz="400">
                          <a:latin typeface="Calibri Light"/>
                          <a:ea typeface="Calibri"/>
                          <a:cs typeface="Calibri Light"/>
                        </a:rPr>
                        <a:t>V) Financing of water resources management</a:t>
                      </a:r>
                      <a:endParaRPr lang="en-US" sz="400">
                        <a:latin typeface="Calibri Light"/>
                        <a:ea typeface="Calibri"/>
                        <a:cs typeface="Times New Roman"/>
                      </a:endParaRPr>
                    </a:p>
                  </a:txBody>
                  <a:tcPr marL="24658" marR="24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a.</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Cost recovery mechanisms/progressive staff structures for all water uses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28">
                <a:tc>
                  <a:txBody>
                    <a:bodyPr/>
                    <a:lstStyle/>
                    <a:p>
                      <a:pPr marL="0" marR="0" indent="0" algn="l">
                        <a:lnSpc>
                          <a:spcPct val="107000"/>
                        </a:lnSpc>
                        <a:spcBef>
                          <a:spcPts val="300"/>
                        </a:spcBef>
                        <a:spcAft>
                          <a:spcPts val="300"/>
                        </a:spcAft>
                      </a:pPr>
                      <a:r>
                        <a:rPr lang="en-US" sz="400">
                          <a:latin typeface="Calibri Light"/>
                          <a:ea typeface="Calibri"/>
                          <a:cs typeface="Calibri Light"/>
                        </a:rPr>
                        <a:t>b.</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Subsidies for promoting water efficiency</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a:latin typeface="Calibri Light"/>
                          <a:ea typeface="Calibri"/>
                          <a:cs typeface="Calibri Light"/>
                          <a:sym typeface="Symbol"/>
                        </a:rPr>
                        <a:t></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46">
                <a:tc>
                  <a:txBody>
                    <a:bodyPr/>
                    <a:lstStyle/>
                    <a:p>
                      <a:pPr marL="0" marR="0" indent="0" algn="l">
                        <a:lnSpc>
                          <a:spcPct val="107000"/>
                        </a:lnSpc>
                        <a:spcBef>
                          <a:spcPts val="300"/>
                        </a:spcBef>
                        <a:spcAft>
                          <a:spcPts val="300"/>
                        </a:spcAft>
                      </a:pPr>
                      <a:r>
                        <a:rPr lang="en-US" sz="400">
                          <a:latin typeface="Calibri Light"/>
                          <a:ea typeface="Calibri"/>
                          <a:cs typeface="Calibri Light"/>
                        </a:rPr>
                        <a:t>c.</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400">
                          <a:latin typeface="Calibri Light"/>
                          <a:ea typeface="Calibri"/>
                          <a:cs typeface="Calibri Light"/>
                        </a:rPr>
                        <a:t>Charges for water resources management (e.g. pollution charges)</a:t>
                      </a:r>
                      <a:endParaRPr lang="en-US" sz="40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400">
                        <a:latin typeface="Calibri Light"/>
                        <a:ea typeface="Calibri"/>
                        <a:cs typeface="Calibri Light"/>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400" b="1" dirty="0">
                          <a:latin typeface="Calibri Light"/>
                          <a:ea typeface="Calibri"/>
                          <a:cs typeface="Calibri Light"/>
                          <a:sym typeface="Symbol"/>
                        </a:rPr>
                        <a:t></a:t>
                      </a:r>
                      <a:endParaRPr lang="en-US" sz="400" dirty="0">
                        <a:latin typeface="Calibri Light"/>
                        <a:ea typeface="Calibri"/>
                        <a:cs typeface="Times New Roman"/>
                      </a:endParaRPr>
                    </a:p>
                  </a:txBody>
                  <a:tcPr marL="24658" marR="24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sr-Latn-RS" dirty="0" smtClean="0"/>
              <a:t>Geography of Kosovo*</a:t>
            </a:r>
            <a:endParaRPr lang="en-US" dirty="0"/>
          </a:p>
        </p:txBody>
      </p:sp>
      <p:sp>
        <p:nvSpPr>
          <p:cNvPr id="15" name="Text Placeholder 14"/>
          <p:cNvSpPr>
            <a:spLocks noGrp="1"/>
          </p:cNvSpPr>
          <p:nvPr>
            <p:ph type="body" idx="1"/>
          </p:nvPr>
        </p:nvSpPr>
        <p:spPr>
          <a:xfrm>
            <a:off x="457200" y="1371600"/>
            <a:ext cx="3352800" cy="4637088"/>
          </a:xfrm>
        </p:spPr>
        <p:txBody>
          <a:bodyPr>
            <a:normAutofit fontScale="70000" lnSpcReduction="20000"/>
          </a:bodyPr>
          <a:lstStyle/>
          <a:p>
            <a:r>
              <a:rPr lang="en-US" dirty="0"/>
              <a:t>Kosovo and </a:t>
            </a:r>
            <a:r>
              <a:rPr lang="en-US" dirty="0" err="1"/>
              <a:t>Metohija</a:t>
            </a:r>
            <a:r>
              <a:rPr lang="en-US" dirty="0"/>
              <a:t> is autonomous provinces of Serbia under the interim UN administration in accordance with the United Nations Security Council Resolution 1244/99, in further as Kosovo*. It </a:t>
            </a:r>
            <a:r>
              <a:rPr lang="en-US" dirty="0" smtClean="0"/>
              <a:t>is surrounded by: Albania (length of the border - 112 km), Macedonia (161 km), Serbia (352 km) and Montenegro (77 km). </a:t>
            </a:r>
            <a:endParaRPr lang="sr-Latn-RS" dirty="0" smtClean="0"/>
          </a:p>
          <a:p>
            <a:r>
              <a:rPr lang="sr-Latn-RS" dirty="0" smtClean="0"/>
              <a:t>N </a:t>
            </a:r>
            <a:r>
              <a:rPr lang="en-US" dirty="0" smtClean="0"/>
              <a:t>41° 50' 58'' to 43° 15' 42'‘</a:t>
            </a:r>
            <a:endParaRPr lang="sr-Latn-RS" dirty="0" smtClean="0"/>
          </a:p>
          <a:p>
            <a:r>
              <a:rPr lang="sr-Latn-RS" dirty="0" smtClean="0"/>
              <a:t>E </a:t>
            </a:r>
            <a:r>
              <a:rPr lang="en-US" dirty="0" smtClean="0"/>
              <a:t> 20° 01’ 02'' to 21° 48’ 02’’. </a:t>
            </a:r>
            <a:r>
              <a:rPr lang="sr-Latn-RS" dirty="0" smtClean="0"/>
              <a:t>Surface</a:t>
            </a:r>
            <a:r>
              <a:rPr lang="en-US" dirty="0" smtClean="0"/>
              <a:t>10,907 km²</a:t>
            </a:r>
            <a:endParaRPr lang="sr-Latn-RS" dirty="0" smtClean="0"/>
          </a:p>
          <a:p>
            <a:r>
              <a:rPr lang="en-US" dirty="0" smtClean="0"/>
              <a:t>population of 1.74 million inhabitants 1,739,825 residents, excluding municipalities: </a:t>
            </a:r>
            <a:r>
              <a:rPr lang="en-US" dirty="0" err="1" smtClean="0"/>
              <a:t>Leposavić</a:t>
            </a:r>
            <a:r>
              <a:rPr lang="en-US" dirty="0" smtClean="0"/>
              <a:t>, Zubin </a:t>
            </a:r>
            <a:r>
              <a:rPr lang="en-US" dirty="0" err="1" smtClean="0"/>
              <a:t>Potok</a:t>
            </a:r>
            <a:r>
              <a:rPr lang="en-US" dirty="0" smtClean="0"/>
              <a:t>, </a:t>
            </a:r>
            <a:r>
              <a:rPr lang="en-US" dirty="0" err="1" smtClean="0"/>
              <a:t>Zvečan</a:t>
            </a:r>
            <a:r>
              <a:rPr lang="en-US" dirty="0" smtClean="0"/>
              <a:t> and Mitrovica North (160 inhabitants per km²</a:t>
            </a:r>
            <a:r>
              <a:rPr lang="en-US" dirty="0" smtClean="0"/>
              <a:t>).</a:t>
            </a:r>
            <a:endParaRPr lang="en-US" dirty="0" smtClean="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endParaRPr lang="en-US"/>
          </a:p>
        </p:txBody>
      </p:sp>
      <p:sp>
        <p:nvSpPr>
          <p:cNvPr id="17" name="Content Placeholder 16"/>
          <p:cNvSpPr>
            <a:spLocks noGrp="1"/>
          </p:cNvSpPr>
          <p:nvPr>
            <p:ph sz="quarter" idx="4"/>
          </p:nvPr>
        </p:nvSpPr>
        <p:spPr/>
        <p:txBody>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p:cNvPicPr>
            <a:picLocks noChangeAspect="1" noChangeArrowheads="1"/>
          </p:cNvPicPr>
          <p:nvPr/>
        </p:nvPicPr>
        <p:blipFill>
          <a:blip r:embed="rId6"/>
          <a:srcRect/>
          <a:stretch>
            <a:fillRect/>
          </a:stretch>
        </p:blipFill>
        <p:spPr bwMode="auto">
          <a:xfrm>
            <a:off x="3810000" y="1371600"/>
            <a:ext cx="4659313" cy="4802188"/>
          </a:xfrm>
          <a:prstGeom prst="rect">
            <a:avLst/>
          </a:prstGeom>
          <a:noFill/>
          <a:ln w="9525">
            <a:noFill/>
            <a:miter lim="800000"/>
            <a:headEnd/>
            <a:tailEnd/>
          </a:ln>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200" y="762000"/>
            <a:ext cx="8229600" cy="1143000"/>
          </a:xfrm>
        </p:spPr>
        <p:txBody>
          <a:bodyPr>
            <a:normAutofit fontScale="90000"/>
          </a:bodyPr>
          <a:lstStyle/>
          <a:p>
            <a:r>
              <a:rPr lang="en-US" sz="2400" b="1" dirty="0" smtClean="0"/>
              <a:t>Infrastructure Development and Financing</a:t>
            </a:r>
            <a:br>
              <a:rPr lang="en-US" sz="2400" b="1" dirty="0" smtClean="0"/>
            </a:br>
            <a:r>
              <a:rPr lang="en-US" b="1" dirty="0" smtClean="0"/>
              <a:t/>
            </a:r>
            <a:br>
              <a:rPr lang="en-US" b="1"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4" name="Table 13"/>
          <p:cNvGraphicFramePr>
            <a:graphicFrameLocks noGrp="1"/>
          </p:cNvGraphicFramePr>
          <p:nvPr/>
        </p:nvGraphicFramePr>
        <p:xfrm>
          <a:off x="2057400" y="1295400"/>
          <a:ext cx="5562598" cy="4876800"/>
        </p:xfrm>
        <a:graphic>
          <a:graphicData uri="http://schemas.openxmlformats.org/drawingml/2006/table">
            <a:tbl>
              <a:tblPr/>
              <a:tblGrid>
                <a:gridCol w="256915"/>
                <a:gridCol w="2542779"/>
                <a:gridCol w="460484"/>
                <a:gridCol w="460484"/>
                <a:gridCol w="460484"/>
                <a:gridCol w="460484"/>
                <a:gridCol w="460484"/>
                <a:gridCol w="460484"/>
              </a:tblGrid>
              <a:tr h="907203">
                <a:tc gridSpan="2">
                  <a:txBody>
                    <a:bodyPr/>
                    <a:lstStyle/>
                    <a:p>
                      <a:pPr marL="0" marR="0" indent="0" algn="l">
                        <a:lnSpc>
                          <a:spcPct val="107000"/>
                        </a:lnSpc>
                        <a:spcBef>
                          <a:spcPts val="1200"/>
                        </a:spcBef>
                        <a:spcAft>
                          <a:spcPts val="0"/>
                        </a:spcAft>
                      </a:pPr>
                      <a:r>
                        <a:rPr lang="en-US" sz="700" b="1">
                          <a:solidFill>
                            <a:srgbClr val="FFFFFF"/>
                          </a:solidFill>
                          <a:latin typeface="Calibri Light"/>
                          <a:ea typeface="Calibri"/>
                          <a:cs typeface="Calibri Light"/>
                        </a:rPr>
                        <a:t>5 Infrastructure development for the development, management and use of water resources</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Not relevant</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Under development</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Developed but implementation not yet started</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Implementation started</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Implementation advanced</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700" b="1">
                          <a:solidFill>
                            <a:srgbClr val="FFFFFF"/>
                          </a:solidFill>
                          <a:latin typeface="Calibri Light"/>
                          <a:ea typeface="Calibri"/>
                          <a:cs typeface="Calibri Light"/>
                        </a:rPr>
                        <a:t>Fully implemented</a:t>
                      </a:r>
                      <a:endParaRPr lang="en-US" sz="700">
                        <a:latin typeface="Calibri Light"/>
                        <a:ea typeface="Calibri"/>
                        <a:cs typeface="Times New Roman"/>
                      </a:endParaRPr>
                    </a:p>
                  </a:txBody>
                  <a:tcPr marL="45804" marR="45804" marT="47925" marB="4792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135603">
                <a:tc gridSpan="8">
                  <a:txBody>
                    <a:bodyPr/>
                    <a:lstStyle/>
                    <a:p>
                      <a:pPr marL="0" marR="0" indent="0" algn="just">
                        <a:lnSpc>
                          <a:spcPct val="107000"/>
                        </a:lnSpc>
                        <a:spcBef>
                          <a:spcPts val="600"/>
                        </a:spcBef>
                        <a:spcAft>
                          <a:spcPts val="600"/>
                        </a:spcAft>
                      </a:pPr>
                      <a:r>
                        <a:rPr lang="en-US" sz="700">
                          <a:latin typeface="Calibri Light"/>
                          <a:ea typeface="Calibri"/>
                          <a:cs typeface="Calibri Light"/>
                        </a:rPr>
                        <a:t>I) Investment plans and programs</a:t>
                      </a:r>
                      <a:endParaRPr lang="en-US" sz="700">
                        <a:latin typeface="Calibri Light"/>
                        <a:ea typeface="Calibri"/>
                        <a:cs typeface="Times New Roman"/>
                      </a:endParaRPr>
                    </a:p>
                  </a:txBody>
                  <a:tcPr marL="45804" marR="4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1207">
                <a:tc>
                  <a:txBody>
                    <a:bodyPr/>
                    <a:lstStyle/>
                    <a:p>
                      <a:pPr marL="0" marR="0" indent="0" algn="l">
                        <a:lnSpc>
                          <a:spcPct val="107000"/>
                        </a:lnSpc>
                        <a:spcBef>
                          <a:spcPts val="300"/>
                        </a:spcBef>
                        <a:spcAft>
                          <a:spcPts val="300"/>
                        </a:spcAft>
                      </a:pPr>
                      <a:r>
                        <a:rPr lang="en-US" sz="700">
                          <a:latin typeface="Calibri Light"/>
                          <a:ea typeface="Calibri"/>
                          <a:cs typeface="Calibri Light"/>
                        </a:rPr>
                        <a:t>a.</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Water resources included in national infrastructure investment plans</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b.</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Irrigation</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c.</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Energy/hydropower</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11">
                <a:tc>
                  <a:txBody>
                    <a:bodyPr/>
                    <a:lstStyle/>
                    <a:p>
                      <a:pPr marL="0" marR="0" indent="0" algn="l">
                        <a:lnSpc>
                          <a:spcPct val="107000"/>
                        </a:lnSpc>
                        <a:spcBef>
                          <a:spcPts val="300"/>
                        </a:spcBef>
                        <a:spcAft>
                          <a:spcPts val="300"/>
                        </a:spcAft>
                      </a:pPr>
                      <a:r>
                        <a:rPr lang="en-US" sz="700">
                          <a:latin typeface="Calibri Light"/>
                          <a:ea typeface="Calibri"/>
                          <a:cs typeface="Calibri Light"/>
                        </a:rPr>
                        <a:t>d.</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Groundwater (e.g. boreholes, pumps and treatment)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e.</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Flood management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f.</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Water supply (domestic and industrial)</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g.</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Wastewater treatment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h.</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Desalination of seawater</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i.</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Rainwater harvesting</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07">
                <a:tc>
                  <a:txBody>
                    <a:bodyPr/>
                    <a:lstStyle/>
                    <a:p>
                      <a:pPr marL="0" marR="0" indent="0" algn="l">
                        <a:lnSpc>
                          <a:spcPct val="107000"/>
                        </a:lnSpc>
                        <a:spcBef>
                          <a:spcPts val="300"/>
                        </a:spcBef>
                        <a:spcAft>
                          <a:spcPts val="300"/>
                        </a:spcAft>
                      </a:pPr>
                      <a:r>
                        <a:rPr lang="en-US" sz="700">
                          <a:latin typeface="Calibri Light"/>
                          <a:ea typeface="Calibri"/>
                          <a:cs typeface="Calibri Light"/>
                        </a:rPr>
                        <a:t>j.</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Natural systems (e.g. wetlands, floodplains and catchment restoration)</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03">
                <a:tc gridSpan="8">
                  <a:txBody>
                    <a:bodyPr/>
                    <a:lstStyle/>
                    <a:p>
                      <a:pPr marL="0" marR="0" indent="0" algn="just">
                        <a:lnSpc>
                          <a:spcPct val="107000"/>
                        </a:lnSpc>
                        <a:spcBef>
                          <a:spcPts val="600"/>
                        </a:spcBef>
                        <a:spcAft>
                          <a:spcPts val="600"/>
                        </a:spcAft>
                      </a:pPr>
                      <a:r>
                        <a:rPr lang="en-US" sz="700">
                          <a:latin typeface="Calibri Light"/>
                          <a:ea typeface="Calibri"/>
                          <a:cs typeface="Calibri Light"/>
                        </a:rPr>
                        <a:t>II) Mobilizing financing for water resources infrastructure</a:t>
                      </a:r>
                      <a:endParaRPr lang="en-US" sz="700">
                        <a:latin typeface="Calibri Light"/>
                        <a:ea typeface="Calibri"/>
                        <a:cs typeface="Times New Roman"/>
                      </a:endParaRPr>
                    </a:p>
                  </a:txBody>
                  <a:tcPr marL="45804" marR="4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711">
                <a:tc>
                  <a:txBody>
                    <a:bodyPr/>
                    <a:lstStyle/>
                    <a:p>
                      <a:pPr marL="0" marR="0" indent="0" algn="l">
                        <a:lnSpc>
                          <a:spcPct val="107000"/>
                        </a:lnSpc>
                        <a:spcBef>
                          <a:spcPts val="300"/>
                        </a:spcBef>
                        <a:spcAft>
                          <a:spcPts val="300"/>
                        </a:spcAft>
                      </a:pPr>
                      <a:r>
                        <a:rPr lang="en-US" sz="700">
                          <a:latin typeface="Calibri Light"/>
                          <a:ea typeface="Calibri"/>
                          <a:cs typeface="Calibri Light"/>
                        </a:rPr>
                        <a:t>a.</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water resources included in national investment plans</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b.</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irrigation</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c.</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energy/hydropower</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11">
                <a:tc>
                  <a:txBody>
                    <a:bodyPr/>
                    <a:lstStyle/>
                    <a:p>
                      <a:pPr marL="0" marR="0" indent="0" algn="l">
                        <a:lnSpc>
                          <a:spcPct val="107000"/>
                        </a:lnSpc>
                        <a:spcBef>
                          <a:spcPts val="300"/>
                        </a:spcBef>
                        <a:spcAft>
                          <a:spcPts val="300"/>
                        </a:spcAft>
                      </a:pPr>
                      <a:r>
                        <a:rPr lang="en-US" sz="700">
                          <a:latin typeface="Calibri Light"/>
                          <a:ea typeface="Calibri"/>
                          <a:cs typeface="Calibri Light"/>
                        </a:rPr>
                        <a:t>d.</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groundwater (e.g. boreholes, pumps and treatment)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e.</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flood management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11">
                <a:tc>
                  <a:txBody>
                    <a:bodyPr/>
                    <a:lstStyle/>
                    <a:p>
                      <a:pPr marL="0" marR="0" indent="0" algn="l">
                        <a:lnSpc>
                          <a:spcPct val="107000"/>
                        </a:lnSpc>
                        <a:spcBef>
                          <a:spcPts val="300"/>
                        </a:spcBef>
                        <a:spcAft>
                          <a:spcPts val="300"/>
                        </a:spcAft>
                      </a:pPr>
                      <a:r>
                        <a:rPr lang="en-US" sz="700">
                          <a:latin typeface="Calibri Light"/>
                          <a:ea typeface="Calibri"/>
                          <a:cs typeface="Calibri Light"/>
                        </a:rPr>
                        <a:t>f.</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water supply (domestic and industrial)</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g.</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wastewater treatment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h.</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desalination of seawater</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02">
                <a:tc>
                  <a:txBody>
                    <a:bodyPr/>
                    <a:lstStyle/>
                    <a:p>
                      <a:pPr marL="0" marR="0" indent="0" algn="l">
                        <a:lnSpc>
                          <a:spcPct val="107000"/>
                        </a:lnSpc>
                        <a:spcBef>
                          <a:spcPts val="300"/>
                        </a:spcBef>
                        <a:spcAft>
                          <a:spcPts val="300"/>
                        </a:spcAft>
                      </a:pPr>
                      <a:r>
                        <a:rPr lang="en-US" sz="700">
                          <a:latin typeface="Calibri Light"/>
                          <a:ea typeface="Calibri"/>
                          <a:cs typeface="Calibri Light"/>
                        </a:rPr>
                        <a:t>i.</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rainwater harvesting</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07">
                <a:tc>
                  <a:txBody>
                    <a:bodyPr/>
                    <a:lstStyle/>
                    <a:p>
                      <a:pPr marL="0" marR="0" indent="0" algn="l">
                        <a:lnSpc>
                          <a:spcPct val="107000"/>
                        </a:lnSpc>
                        <a:spcBef>
                          <a:spcPts val="300"/>
                        </a:spcBef>
                        <a:spcAft>
                          <a:spcPts val="300"/>
                        </a:spcAft>
                      </a:pPr>
                      <a:r>
                        <a:rPr lang="en-US" sz="700">
                          <a:latin typeface="Calibri Light"/>
                          <a:ea typeface="Calibri"/>
                          <a:cs typeface="Calibri Light"/>
                        </a:rPr>
                        <a:t>j.</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700">
                          <a:latin typeface="Calibri Light"/>
                          <a:ea typeface="Calibri"/>
                          <a:cs typeface="Calibri Light"/>
                        </a:rPr>
                        <a:t>Financing for natural systems (e.g. wetlands, floodplains and catchment restoration)</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700" b="1">
                          <a:latin typeface="Calibri Light"/>
                          <a:ea typeface="Calibri"/>
                          <a:cs typeface="Calibri Light"/>
                          <a:sym typeface="Symbol"/>
                        </a:rPr>
                        <a:t></a:t>
                      </a:r>
                      <a:endParaRPr lang="en-US" sz="700">
                        <a:latin typeface="Calibri Light"/>
                        <a:ea typeface="Calibri"/>
                        <a:cs typeface="Times New Roman"/>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700" dirty="0">
                        <a:latin typeface="Calibri Light"/>
                        <a:ea typeface="Calibri"/>
                        <a:cs typeface="Calibri Light"/>
                      </a:endParaRPr>
                    </a:p>
                  </a:txBody>
                  <a:tcPr marL="45804" marR="45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33400" y="228600"/>
            <a:ext cx="8229600" cy="1143000"/>
          </a:xfrm>
        </p:spPr>
        <p:txBody>
          <a:bodyPr>
            <a:normAutofit/>
          </a:bodyPr>
          <a:lstStyle/>
          <a:p>
            <a:r>
              <a:rPr lang="en-US" sz="2000" b="1" dirty="0" smtClean="0"/>
              <a:t>Sources of Financing for the Development of Water Resources</a:t>
            </a:r>
            <a:endParaRPr lang="en-US" sz="2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2" name="Table 11"/>
          <p:cNvGraphicFramePr>
            <a:graphicFrameLocks noGrp="1"/>
          </p:cNvGraphicFramePr>
          <p:nvPr/>
        </p:nvGraphicFramePr>
        <p:xfrm>
          <a:off x="1928812" y="1715706"/>
          <a:ext cx="5286375" cy="3426587"/>
        </p:xfrm>
        <a:graphic>
          <a:graphicData uri="http://schemas.openxmlformats.org/drawingml/2006/table">
            <a:tbl>
              <a:tblPr/>
              <a:tblGrid>
                <a:gridCol w="265905"/>
                <a:gridCol w="2631764"/>
                <a:gridCol w="476599"/>
                <a:gridCol w="476599"/>
                <a:gridCol w="476599"/>
                <a:gridCol w="476599"/>
                <a:gridCol w="482310"/>
              </a:tblGrid>
              <a:tr h="1143635">
                <a:tc gridSpan="2">
                  <a:txBody>
                    <a:bodyPr/>
                    <a:lstStyle/>
                    <a:p>
                      <a:pPr marL="0" marR="0" indent="0" algn="l">
                        <a:lnSpc>
                          <a:spcPct val="107000"/>
                        </a:lnSpc>
                        <a:spcBef>
                          <a:spcPts val="1200"/>
                        </a:spcBef>
                        <a:spcAft>
                          <a:spcPts val="0"/>
                        </a:spcAft>
                      </a:pPr>
                      <a:r>
                        <a:rPr lang="en-US" sz="1000" b="1">
                          <a:solidFill>
                            <a:srgbClr val="FFFFFF"/>
                          </a:solidFill>
                          <a:latin typeface="Calibri Light"/>
                          <a:ea typeface="Calibri"/>
                          <a:cs typeface="Calibri Light"/>
                        </a:rPr>
                        <a:t>6 Sources of financing for the development of water resources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Data not available or not recorded</a:t>
                      </a:r>
                      <a:endParaRPr lang="en-US" sz="1000">
                        <a:latin typeface="Calibri Light"/>
                        <a:ea typeface="Calibri"/>
                        <a:cs typeface="Times New Roman"/>
                      </a:endParaRPr>
                    </a:p>
                  </a:txBody>
                  <a:tcPr marL="68580" marR="68580" marT="71755" marB="7175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Not funding allocations made</a:t>
                      </a:r>
                      <a:endParaRPr lang="en-US" sz="1000">
                        <a:latin typeface="Calibri Light"/>
                        <a:ea typeface="Calibri"/>
                        <a:cs typeface="Times New Roman"/>
                      </a:endParaRPr>
                    </a:p>
                  </a:txBody>
                  <a:tcPr marL="68580" marR="68580" marT="71755" marB="7175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Declining trend over last 20 years</a:t>
                      </a:r>
                      <a:endParaRPr lang="en-US" sz="1000">
                        <a:latin typeface="Calibri Light"/>
                        <a:ea typeface="Calibri"/>
                        <a:cs typeface="Times New Roman"/>
                      </a:endParaRPr>
                    </a:p>
                  </a:txBody>
                  <a:tcPr marL="68580" marR="68580" marT="71755" marB="7175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Increasing trend over last 20 years</a:t>
                      </a:r>
                      <a:endParaRPr lang="en-US" sz="1000">
                        <a:latin typeface="Calibri Light"/>
                        <a:ea typeface="Calibri"/>
                        <a:cs typeface="Times New Roman"/>
                      </a:endParaRPr>
                    </a:p>
                  </a:txBody>
                  <a:tcPr marL="68580" marR="68580" marT="71755" marB="7175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Highly variable and no clear trends</a:t>
                      </a:r>
                      <a:endParaRPr lang="en-US" sz="1000">
                        <a:latin typeface="Calibri Light"/>
                        <a:ea typeface="Calibri"/>
                        <a:cs typeface="Times New Roman"/>
                      </a:endParaRPr>
                    </a:p>
                  </a:txBody>
                  <a:tcPr marL="68580" marR="68580" marT="71755" marB="7175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a.</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Government budget allocation (as % of GDP) for water resources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b.</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Grants and loans from aid agencies for water resources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c.</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Investments from International Financing Institutions (e.g. World Bank) for water resources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d.</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Investments from private sources (e.g. banks and private operators, non-profit) for water resources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e.</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Revenues (e.g. from water use charges/tariffs) used for water resources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f.</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Payments for ecosystem services and related benefit/cost transfer schemes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dirty="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33400" y="228600"/>
            <a:ext cx="8229600" cy="1143000"/>
          </a:xfrm>
        </p:spPr>
        <p:txBody>
          <a:bodyPr>
            <a:normAutofit/>
          </a:bodyPr>
          <a:lstStyle/>
          <a:p>
            <a:r>
              <a:rPr lang="en-US" sz="2000" b="1" dirty="0" smtClean="0"/>
              <a:t>Outcomes and Impacts</a:t>
            </a:r>
            <a:br>
              <a:rPr lang="en-US" sz="2000" b="1" dirty="0" smtClean="0"/>
            </a:br>
            <a:endParaRPr lang="en-US" sz="2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4" name="Table 13"/>
          <p:cNvGraphicFramePr>
            <a:graphicFrameLocks noGrp="1"/>
          </p:cNvGraphicFramePr>
          <p:nvPr/>
        </p:nvGraphicFramePr>
        <p:xfrm>
          <a:off x="1690688" y="1949577"/>
          <a:ext cx="5762624" cy="2958846"/>
        </p:xfrm>
        <a:graphic>
          <a:graphicData uri="http://schemas.openxmlformats.org/drawingml/2006/table">
            <a:tbl>
              <a:tblPr/>
              <a:tblGrid>
                <a:gridCol w="862895"/>
                <a:gridCol w="1448149"/>
                <a:gridCol w="862895"/>
                <a:gridCol w="862895"/>
                <a:gridCol w="862895"/>
                <a:gridCol w="862895"/>
              </a:tblGrid>
              <a:tr h="1002030">
                <a:tc rowSpan="2" gridSpan="2">
                  <a:txBody>
                    <a:bodyPr/>
                    <a:lstStyle/>
                    <a:p>
                      <a:pPr marL="0" marR="0" indent="0" algn="l">
                        <a:lnSpc>
                          <a:spcPct val="107000"/>
                        </a:lnSpc>
                        <a:spcBef>
                          <a:spcPts val="1200"/>
                        </a:spcBef>
                        <a:spcAft>
                          <a:spcPts val="0"/>
                        </a:spcAft>
                      </a:pPr>
                      <a:r>
                        <a:rPr lang="en-US" sz="1000" b="1">
                          <a:solidFill>
                            <a:srgbClr val="FFFFFF"/>
                          </a:solidFill>
                          <a:latin typeface="Calibri Light"/>
                          <a:ea typeface="Calibri"/>
                          <a:cs typeface="Calibri Light"/>
                        </a:rPr>
                        <a:t>7 Improved Water Resources Management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rowSpan="2" hMerge="1">
                  <a:txBody>
                    <a:bodyPr/>
                    <a:lstStyle/>
                    <a:p>
                      <a:endParaRPr lang="en-US"/>
                    </a:p>
                  </a:txBody>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Economic* development objectives impact in past 20 years</a:t>
                      </a:r>
                      <a:endParaRPr lang="en-US" sz="1000">
                        <a:latin typeface="Calibri Light"/>
                        <a:ea typeface="Calibri"/>
                        <a:cs typeface="Times New Roman"/>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Social** development objectives impact in past 20 years</a:t>
                      </a:r>
                      <a:endParaRPr lang="en-US" sz="1000">
                        <a:latin typeface="Calibri Light"/>
                        <a:ea typeface="Calibri"/>
                        <a:cs typeface="Times New Roman"/>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Environmental*** objectives impact in past 20 years</a:t>
                      </a:r>
                      <a:endParaRPr lang="en-US" sz="1000">
                        <a:latin typeface="Calibri Light"/>
                        <a:ea typeface="Calibri"/>
                        <a:cs typeface="Times New Roman"/>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Overall national development impact in past 20 years</a:t>
                      </a:r>
                      <a:endParaRPr lang="en-US" sz="1000">
                        <a:latin typeface="Calibri Light"/>
                        <a:ea typeface="Calibri"/>
                        <a:cs typeface="Times New Roman"/>
                      </a:endParaRPr>
                    </a:p>
                  </a:txBody>
                  <a:tcPr marL="68580" marR="68580" marT="7175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r>
              <a:tr h="0">
                <a:tc gridSpan="2" vMerge="1">
                  <a:txBody>
                    <a:bodyPr/>
                    <a:lstStyle/>
                    <a:p>
                      <a:endParaRPr lang="en-US"/>
                    </a:p>
                  </a:txBody>
                  <a:tcPr/>
                </a:tc>
                <a:tc hMerge="1" vMerge="1">
                  <a:txBody>
                    <a:bodyPr/>
                    <a:lstStyle/>
                    <a:p>
                      <a:endParaRPr lang="en-US"/>
                    </a:p>
                  </a:txBody>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1-5 low to high</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1-5 low to high</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1-5 low to high</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1-5 low to high</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a.</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Improved policy, strategic planning and legal frameworks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4</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b.</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Improved governance and institutional frameworks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c.</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Improved management instruments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1</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d.</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Improved infrastructure development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2</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3</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dirty="0">
                          <a:latin typeface="Calibri Light"/>
                          <a:ea typeface="Calibri"/>
                          <a:cs typeface="Calibri Light"/>
                        </a:rPr>
                        <a:t>3</a:t>
                      </a:r>
                      <a:endParaRPr lang="en-US" sz="1000" dirty="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33400" y="228600"/>
            <a:ext cx="8229600" cy="1143000"/>
          </a:xfrm>
        </p:spPr>
        <p:txBody>
          <a:bodyPr>
            <a:normAutofit/>
          </a:bodyPr>
          <a:lstStyle/>
          <a:p>
            <a:r>
              <a:rPr lang="en-US" sz="2000" b="1" dirty="0" smtClean="0"/>
              <a:t>Priority Challenges</a:t>
            </a:r>
            <a:br>
              <a:rPr lang="en-US" sz="2000" b="1" dirty="0" smtClean="0"/>
            </a:br>
            <a:endParaRPr lang="en-US" sz="2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5" name="Table 14"/>
          <p:cNvGraphicFramePr>
            <a:graphicFrameLocks noGrp="1"/>
          </p:cNvGraphicFramePr>
          <p:nvPr/>
        </p:nvGraphicFramePr>
        <p:xfrm>
          <a:off x="1700211" y="1822352"/>
          <a:ext cx="5743577" cy="3213296"/>
        </p:xfrm>
        <a:graphic>
          <a:graphicData uri="http://schemas.openxmlformats.org/drawingml/2006/table">
            <a:tbl>
              <a:tblPr/>
              <a:tblGrid>
                <a:gridCol w="665905"/>
                <a:gridCol w="1748147"/>
                <a:gridCol w="665905"/>
                <a:gridCol w="665905"/>
                <a:gridCol w="665905"/>
                <a:gridCol w="665905"/>
                <a:gridCol w="665905"/>
              </a:tblGrid>
              <a:tr h="261620">
                <a:tc rowSpan="2" gridSpan="2">
                  <a:txBody>
                    <a:bodyPr/>
                    <a:lstStyle/>
                    <a:p>
                      <a:pPr marL="0" marR="0" indent="0" algn="l">
                        <a:lnSpc>
                          <a:spcPct val="107000"/>
                        </a:lnSpc>
                        <a:spcBef>
                          <a:spcPts val="1200"/>
                        </a:spcBef>
                        <a:spcAft>
                          <a:spcPts val="0"/>
                        </a:spcAft>
                      </a:pPr>
                      <a:r>
                        <a:rPr lang="en-US" sz="1000" b="1">
                          <a:solidFill>
                            <a:srgbClr val="FFFFFF"/>
                          </a:solidFill>
                          <a:latin typeface="Calibri Light"/>
                          <a:ea typeface="Calibri"/>
                          <a:cs typeface="Calibri Light"/>
                        </a:rPr>
                        <a:t>8A Priority water resources challenge areas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rowSpan="2" hMerge="1">
                  <a:txBody>
                    <a:bodyPr/>
                    <a:lstStyle/>
                    <a:p>
                      <a:endParaRPr lang="en-US"/>
                    </a:p>
                  </a:txBody>
                  <a:tcPr/>
                </a:tc>
                <a:tc gridSpan="5">
                  <a:txBody>
                    <a:bodyPr/>
                    <a:lstStyle/>
                    <a:p>
                      <a:pPr marL="0" marR="0" indent="0" algn="ctr">
                        <a:lnSpc>
                          <a:spcPct val="107000"/>
                        </a:lnSpc>
                        <a:spcBef>
                          <a:spcPts val="0"/>
                        </a:spcBef>
                        <a:spcAft>
                          <a:spcPts val="0"/>
                        </a:spcAft>
                      </a:pPr>
                      <a:r>
                        <a:rPr lang="en-US" sz="1000" b="1">
                          <a:solidFill>
                            <a:srgbClr val="FFFFFF"/>
                          </a:solidFill>
                          <a:latin typeface="Calibri Light"/>
                          <a:ea typeface="Calibri"/>
                          <a:cs typeface="Calibri Light"/>
                        </a:rPr>
                        <a:t>Current challenge level</a:t>
                      </a:r>
                      <a:endParaRPr lang="en-US" sz="10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
                <a:tc gridSpan="2" vMerge="1">
                  <a:txBody>
                    <a:bodyPr/>
                    <a:lstStyle/>
                    <a:p>
                      <a:endParaRPr lang="en-US"/>
                    </a:p>
                  </a:txBody>
                  <a:tcPr/>
                </a:tc>
                <a:tc hMerge="1" vMerge="1">
                  <a:txBody>
                    <a:bodyPr/>
                    <a:lstStyle/>
                    <a:p>
                      <a:endParaRPr lang="en-US"/>
                    </a:p>
                  </a:txBody>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Not a Problem</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Low Priority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Medium Priority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High Priority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300"/>
                        </a:spcBef>
                        <a:spcAft>
                          <a:spcPts val="300"/>
                        </a:spcAft>
                      </a:pPr>
                      <a:r>
                        <a:rPr lang="en-US" sz="1000">
                          <a:latin typeface="Calibri Light"/>
                          <a:ea typeface="Calibri"/>
                          <a:cs typeface="Calibri Light"/>
                        </a:rPr>
                        <a:t>Highest Priority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gridSpan="7">
                  <a:txBody>
                    <a:bodyPr/>
                    <a:lstStyle/>
                    <a:p>
                      <a:pPr marL="0" marR="0" indent="0" algn="just">
                        <a:lnSpc>
                          <a:spcPct val="107000"/>
                        </a:lnSpc>
                        <a:spcBef>
                          <a:spcPts val="600"/>
                        </a:spcBef>
                        <a:spcAft>
                          <a:spcPts val="600"/>
                        </a:spcAft>
                      </a:pPr>
                      <a:r>
                        <a:rPr lang="en-US" sz="1000">
                          <a:latin typeface="Calibri Light"/>
                          <a:ea typeface="Calibri"/>
                          <a:cs typeface="Calibri Light"/>
                        </a:rPr>
                        <a:t>I) Water uses</a:t>
                      </a:r>
                      <a:endParaRPr lang="en-US" sz="10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a.</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agriculture</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b.</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domestic use</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c.</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industry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d.</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energy</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e.</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ecosystems/environment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f.</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for growing cities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marL="0" marR="0" indent="0" algn="just">
                        <a:lnSpc>
                          <a:spcPct val="107000"/>
                        </a:lnSpc>
                        <a:spcBef>
                          <a:spcPts val="600"/>
                        </a:spcBef>
                        <a:spcAft>
                          <a:spcPts val="600"/>
                        </a:spcAft>
                      </a:pPr>
                      <a:r>
                        <a:rPr lang="en-US" sz="1000">
                          <a:latin typeface="Calibri Light"/>
                          <a:ea typeface="Calibri"/>
                          <a:cs typeface="Calibri Light"/>
                        </a:rPr>
                        <a:t>II) Threats to the resource</a:t>
                      </a:r>
                      <a:endParaRPr lang="en-US" sz="10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a.</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Floods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b.</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Droughts</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c.</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scarcity (surface water)</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d.</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scarcity (groundwater)</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e.</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quality (surface water)</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l">
                        <a:lnSpc>
                          <a:spcPct val="107000"/>
                        </a:lnSpc>
                        <a:spcBef>
                          <a:spcPts val="300"/>
                        </a:spcBef>
                        <a:spcAft>
                          <a:spcPts val="300"/>
                        </a:spcAft>
                      </a:pPr>
                      <a:r>
                        <a:rPr lang="en-US" sz="1100">
                          <a:latin typeface="Calibri Light"/>
                          <a:ea typeface="Calibri"/>
                          <a:cs typeface="Calibri Light"/>
                        </a:rPr>
                        <a:t>f.</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300"/>
                        </a:spcBef>
                        <a:spcAft>
                          <a:spcPts val="300"/>
                        </a:spcAft>
                      </a:pPr>
                      <a:r>
                        <a:rPr lang="en-US" sz="1000">
                          <a:latin typeface="Calibri Light"/>
                          <a:ea typeface="Calibri"/>
                          <a:cs typeface="Calibri Light"/>
                        </a:rPr>
                        <a:t>Water quality (groundwater)</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r>
                        <a:rPr lang="en-US" sz="1000" b="1">
                          <a:latin typeface="Calibri Light"/>
                          <a:ea typeface="Calibri"/>
                          <a:cs typeface="Calibri Light"/>
                          <a:sym typeface="Symbol"/>
                        </a:rPr>
                        <a:t></a:t>
                      </a:r>
                      <a:endParaRPr lang="en-US" sz="1000">
                        <a:latin typeface="Calibri Ligh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7000"/>
                        </a:lnSpc>
                        <a:spcBef>
                          <a:spcPts val="300"/>
                        </a:spcBef>
                        <a:spcAft>
                          <a:spcPts val="300"/>
                        </a:spcAft>
                      </a:pPr>
                      <a:endParaRPr lang="en-US" sz="1000" dirty="0">
                        <a:latin typeface="Calibri Light"/>
                        <a:ea typeface="Calibri"/>
                        <a:cs typeface="Calibri 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33400" y="228600"/>
            <a:ext cx="8229600" cy="1143000"/>
          </a:xfrm>
        </p:spPr>
        <p:txBody>
          <a:bodyPr>
            <a:normAutofit/>
          </a:bodyPr>
          <a:lstStyle/>
          <a:p>
            <a:r>
              <a:rPr lang="en-US" sz="2000" b="1" dirty="0" smtClean="0"/>
              <a:t>Conclusion</a:t>
            </a:r>
            <a:br>
              <a:rPr lang="en-US" sz="2000" b="1" dirty="0" smtClean="0"/>
            </a:br>
            <a:endParaRPr lang="en-US" sz="2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
            <a:ext cx="1741516" cy="42394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228600" y="1600200"/>
            <a:ext cx="8305800" cy="4401205"/>
          </a:xfrm>
          <a:prstGeom prst="rect">
            <a:avLst/>
          </a:prstGeom>
        </p:spPr>
        <p:txBody>
          <a:bodyPr wrap="square">
            <a:spAutoFit/>
          </a:bodyPr>
          <a:lstStyle/>
          <a:p>
            <a:r>
              <a:rPr lang="en-US" sz="1400" dirty="0" smtClean="0"/>
              <a:t>Based on data presented in this report, it may be concluded that: </a:t>
            </a:r>
          </a:p>
          <a:p>
            <a:r>
              <a:rPr lang="en-US" sz="1400" dirty="0" smtClean="0"/>
              <a:t>• Kosovo* still has not: a strategic plan for water, water management plan, river basin management plan and flood management plan. </a:t>
            </a:r>
          </a:p>
          <a:p>
            <a:r>
              <a:rPr lang="en-US" sz="1400" dirty="0" smtClean="0"/>
              <a:t>• Database for water is still incomplete and it is an obstacle to adequate planning in the water sector </a:t>
            </a:r>
          </a:p>
          <a:p>
            <a:r>
              <a:rPr lang="en-US" sz="1400" dirty="0" smtClean="0"/>
              <a:t>• It is evident the inappropriate use of water resources and uncontrolled exploitation of gravel from river beds </a:t>
            </a:r>
          </a:p>
          <a:p>
            <a:r>
              <a:rPr lang="en-US" sz="1400" dirty="0" smtClean="0"/>
              <a:t>• There is a lack of investment for construction of sewerage systems and waste water treatment plants</a:t>
            </a:r>
          </a:p>
          <a:p>
            <a:r>
              <a:rPr lang="en-US" sz="1400" dirty="0" smtClean="0"/>
              <a:t>• There is a lack of research institutions and consequently lack of scientific researches in the field of water</a:t>
            </a:r>
          </a:p>
          <a:p>
            <a:r>
              <a:rPr lang="en-US" sz="1400" dirty="0" smtClean="0"/>
              <a:t>• Insufficient cooperation between the responsible institutions in the water sector</a:t>
            </a:r>
          </a:p>
          <a:p>
            <a:r>
              <a:rPr lang="en-US" sz="1400" dirty="0" smtClean="0"/>
              <a:t>• Insufficient cooperation between government institutions, non-governmental organizations and public</a:t>
            </a:r>
          </a:p>
          <a:p>
            <a:r>
              <a:rPr lang="en-US" sz="1400" dirty="0" smtClean="0"/>
              <a:t>• There is no integrated system for surface and ground water monitoring </a:t>
            </a:r>
          </a:p>
          <a:p>
            <a:r>
              <a:rPr lang="en-US" sz="1400" dirty="0" smtClean="0"/>
              <a:t>The situation with drinking water supply is not satisfactory as a result of the following factors: </a:t>
            </a:r>
          </a:p>
          <a:p>
            <a:r>
              <a:rPr lang="en-US" sz="1400" dirty="0" smtClean="0"/>
              <a:t>• Low quality maintenance of water infrastructure</a:t>
            </a:r>
          </a:p>
          <a:p>
            <a:r>
              <a:rPr lang="en-US" sz="1400" dirty="0" smtClean="0"/>
              <a:t>• Amortization of water supply and sanitation networks</a:t>
            </a:r>
          </a:p>
          <a:p>
            <a:r>
              <a:rPr lang="en-US" sz="1400" dirty="0" smtClean="0"/>
              <a:t>• Lack of a plan to protect water resources</a:t>
            </a:r>
          </a:p>
          <a:p>
            <a:r>
              <a:rPr lang="en-US" sz="1400" dirty="0" smtClean="0"/>
              <a:t>• Lack of long-term plans to supply drinking water</a:t>
            </a:r>
          </a:p>
          <a:p>
            <a:r>
              <a:rPr lang="en-US" sz="1400" dirty="0" smtClean="0"/>
              <a:t>• Concentration of population in urban areas due to uncontrolled migration</a:t>
            </a:r>
          </a:p>
          <a:p>
            <a:r>
              <a:rPr lang="en-US" sz="1400" dirty="0" smtClean="0"/>
              <a:t>• The powers of regional water companies and local governments not clearly defined</a:t>
            </a:r>
          </a:p>
          <a:p>
            <a:r>
              <a:rPr lang="en-US" sz="1400" dirty="0" smtClean="0"/>
              <a:t>• Illegal connections in water supply and sewerage systems</a:t>
            </a:r>
          </a:p>
          <a:p>
            <a:r>
              <a:rPr lang="en-US" sz="1400" dirty="0" smtClean="0"/>
              <a:t>• Serious damage to the distribution network and maintenance problems</a:t>
            </a:r>
          </a:p>
          <a:p>
            <a:r>
              <a:rPr lang="en-US" sz="1400" dirty="0" smtClean="0"/>
              <a:t>• Low levels of payment for water supply services.  </a:t>
            </a:r>
            <a:endParaRPr lang="en-US" sz="1400" dirty="0"/>
          </a:p>
        </p:txBody>
      </p:sp>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sr-Latn-RS" dirty="0" smtClean="0"/>
              <a:t>Geography of Kosovo*</a:t>
            </a:r>
            <a:endParaRPr lang="en-US" dirty="0"/>
          </a:p>
        </p:txBody>
      </p:sp>
      <p:sp>
        <p:nvSpPr>
          <p:cNvPr id="15" name="Text Placeholder 14"/>
          <p:cNvSpPr>
            <a:spLocks noGrp="1"/>
          </p:cNvSpPr>
          <p:nvPr>
            <p:ph type="body" idx="1"/>
          </p:nvPr>
        </p:nvSpPr>
        <p:spPr>
          <a:xfrm>
            <a:off x="457200" y="1981200"/>
            <a:ext cx="3352800" cy="4256088"/>
          </a:xfrm>
        </p:spPr>
        <p:txBody>
          <a:bodyPr>
            <a:normAutofit fontScale="62500" lnSpcReduction="20000"/>
          </a:bodyPr>
          <a:lstStyle/>
          <a:p>
            <a:pPr>
              <a:buFont typeface="Arial" pitchFamily="34" charset="0"/>
              <a:buChar char="•"/>
            </a:pPr>
            <a:r>
              <a:rPr lang="en-US" dirty="0" smtClean="0"/>
              <a:t>surrounded by high mountains, (</a:t>
            </a:r>
            <a:r>
              <a:rPr lang="en-US" dirty="0" err="1" smtClean="0"/>
              <a:t>Prokletije</a:t>
            </a:r>
            <a:r>
              <a:rPr lang="en-US" dirty="0" smtClean="0"/>
              <a:t>, </a:t>
            </a:r>
            <a:r>
              <a:rPr lang="en-US" dirty="0" err="1" smtClean="0"/>
              <a:t>Šar</a:t>
            </a:r>
            <a:r>
              <a:rPr lang="en-US" dirty="0" smtClean="0"/>
              <a:t> </a:t>
            </a:r>
            <a:r>
              <a:rPr lang="en-US" dirty="0" err="1" smtClean="0"/>
              <a:t>planina</a:t>
            </a:r>
            <a:r>
              <a:rPr lang="en-US" dirty="0" smtClean="0"/>
              <a:t>, </a:t>
            </a:r>
            <a:r>
              <a:rPr lang="en-US" dirty="0" err="1" smtClean="0"/>
              <a:t>Kopaonik</a:t>
            </a:r>
            <a:r>
              <a:rPr lang="en-US" dirty="0" smtClean="0"/>
              <a:t> and Central Mountains</a:t>
            </a:r>
            <a:r>
              <a:rPr lang="sr-Latn-RS" dirty="0" smtClean="0"/>
              <a:t>)</a:t>
            </a:r>
            <a:r>
              <a:rPr lang="en-US" dirty="0" smtClean="0"/>
              <a:t> peaks exceeding 2,000 m above sea level (highest peak - </a:t>
            </a:r>
            <a:r>
              <a:rPr lang="en-US" dirty="0" err="1" smtClean="0"/>
              <a:t>Đeravica</a:t>
            </a:r>
            <a:r>
              <a:rPr lang="en-US" dirty="0" smtClean="0"/>
              <a:t> 2,656mtwo great plains in the middle, </a:t>
            </a:r>
            <a:r>
              <a:rPr lang="en-US" dirty="0" err="1" smtClean="0"/>
              <a:t>Metohija</a:t>
            </a:r>
            <a:r>
              <a:rPr lang="en-US" dirty="0" smtClean="0"/>
              <a:t> and Kosovo.</a:t>
            </a:r>
            <a:endParaRPr lang="sr-Latn-RS" dirty="0" smtClean="0"/>
          </a:p>
          <a:p>
            <a:pPr>
              <a:buFont typeface="Arial" pitchFamily="34" charset="0"/>
              <a:buChar char="•"/>
            </a:pPr>
            <a:r>
              <a:rPr lang="en-US" dirty="0" smtClean="0"/>
              <a:t>hydrographic key, towards the Adriatic, the Black Sea and Aegean Sea. </a:t>
            </a:r>
            <a:endParaRPr lang="sr-Latn-RS" dirty="0" smtClean="0"/>
          </a:p>
          <a:p>
            <a:pPr>
              <a:buFont typeface="Arial" pitchFamily="34" charset="0"/>
              <a:buChar char="•"/>
            </a:pPr>
            <a:r>
              <a:rPr lang="en-US" dirty="0" smtClean="0"/>
              <a:t>Agricultural land makes up 53 % of the territory and forests make up 39.1 % of the territory, whereby approximately half (52.3 %) of the land is arable, while one third (31 %) are pastures (UNDP).</a:t>
            </a:r>
          </a:p>
          <a:p>
            <a:pPr>
              <a:buFont typeface="Arial" pitchFamily="34" charset="0"/>
              <a:buChar char="•"/>
            </a:pPr>
            <a:r>
              <a:rPr lang="en-US" dirty="0" smtClean="0"/>
              <a:t>characterized by continental climate. Amplitude -20C º in winter to +38 º C in summer and annual average rainfall of 700 mm.</a:t>
            </a:r>
            <a:endParaRPr lang="sr-Latn-RS" dirty="0" smtClean="0"/>
          </a:p>
          <a:p>
            <a:pPr>
              <a:buFont typeface="Arial" pitchFamily="34" charset="0"/>
              <a:buChar char="•"/>
            </a:pPr>
            <a:r>
              <a:rPr lang="en-US" dirty="0" smtClean="0"/>
              <a:t> Industry is in transition. Such economic traits have resulted with the domination of rural population over the urban one.</a:t>
            </a:r>
          </a:p>
          <a:p>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endParaRPr lang="en-US"/>
          </a:p>
        </p:txBody>
      </p:sp>
      <p:sp>
        <p:nvSpPr>
          <p:cNvPr id="17" name="Content Placeholder 16"/>
          <p:cNvSpPr>
            <a:spLocks noGrp="1"/>
          </p:cNvSpPr>
          <p:nvPr>
            <p:ph sz="quarter" idx="4"/>
          </p:nvPr>
        </p:nvSpPr>
        <p:spPr/>
        <p:txBody>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p:cNvPicPr>
            <a:picLocks noChangeAspect="1" noChangeArrowheads="1"/>
          </p:cNvPicPr>
          <p:nvPr/>
        </p:nvPicPr>
        <p:blipFill>
          <a:blip r:embed="rId6"/>
          <a:srcRect/>
          <a:stretch>
            <a:fillRect/>
          </a:stretch>
        </p:blipFill>
        <p:spPr bwMode="auto">
          <a:xfrm>
            <a:off x="3810000" y="1371600"/>
            <a:ext cx="4659313" cy="4802188"/>
          </a:xfrm>
          <a:prstGeom prst="rect">
            <a:avLst/>
          </a:prstGeom>
          <a:noFill/>
          <a:ln w="9525">
            <a:noFill/>
            <a:miter lim="800000"/>
            <a:headEnd/>
            <a:tailEnd/>
          </a:ln>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Hydrographic map of Kosovo*</a:t>
            </a:r>
            <a:endParaRPr lang="en-US" dirty="0"/>
          </a:p>
        </p:txBody>
      </p:sp>
      <p:sp>
        <p:nvSpPr>
          <p:cNvPr id="17" name="Content Placeholder 16"/>
          <p:cNvSpPr>
            <a:spLocks noGrp="1"/>
          </p:cNvSpPr>
          <p:nvPr>
            <p:ph sz="quarter" idx="4"/>
          </p:nvPr>
        </p:nvSpPr>
        <p:spPr/>
        <p:txBody>
          <a:bodyPr>
            <a:normAutofit fontScale="62500" lnSpcReduction="20000"/>
          </a:bodyPr>
          <a:lstStyle/>
          <a:p>
            <a:r>
              <a:rPr lang="en-US" dirty="0" smtClean="0"/>
              <a:t>underground and thermal water. </a:t>
            </a:r>
          </a:p>
          <a:p>
            <a:r>
              <a:rPr lang="en-US" dirty="0" smtClean="0"/>
              <a:t>Surface water resources are significant on the territory of Kosovo* </a:t>
            </a:r>
          </a:p>
          <a:p>
            <a:r>
              <a:rPr lang="en-US" dirty="0" smtClean="0"/>
              <a:t>All rivers in Kosovo* can be divided into drainage basins of three seas: Black Sea (the largest area – 5500 km</a:t>
            </a:r>
            <a:r>
              <a:rPr lang="en-US" baseline="30000" dirty="0" smtClean="0"/>
              <a:t>2</a:t>
            </a:r>
            <a:r>
              <a:rPr lang="en-US" dirty="0" smtClean="0"/>
              <a:t>) or 51% of the Kosovo* territory, Adriatic Sea (4.500 km</a:t>
            </a:r>
            <a:r>
              <a:rPr lang="en-US" baseline="30000" dirty="0" smtClean="0"/>
              <a:t>2</a:t>
            </a:r>
            <a:r>
              <a:rPr lang="en-US" dirty="0" smtClean="0"/>
              <a:t>) or 43%, and Aegean Sea (900 km</a:t>
            </a:r>
            <a:r>
              <a:rPr lang="en-US" baseline="30000" dirty="0" smtClean="0"/>
              <a:t>2</a:t>
            </a:r>
            <a:r>
              <a:rPr lang="en-US" dirty="0" smtClean="0"/>
              <a:t>) or just 6%. </a:t>
            </a:r>
          </a:p>
          <a:p>
            <a:r>
              <a:rPr lang="en-US" dirty="0" smtClean="0"/>
              <a:t>hydrographic knot where there is a diversion between the basins of the Black, the Adriatic and the Aegean seas. </a:t>
            </a:r>
          </a:p>
          <a:p>
            <a:r>
              <a:rPr lang="en-US" dirty="0" smtClean="0"/>
              <a:t>From the highest point of </a:t>
            </a:r>
            <a:r>
              <a:rPr lang="en-US" dirty="0" err="1" smtClean="0"/>
              <a:t>Crnoljevo</a:t>
            </a:r>
            <a:r>
              <a:rPr lang="en-US" dirty="0" smtClean="0"/>
              <a:t> the </a:t>
            </a:r>
            <a:r>
              <a:rPr lang="en-US" dirty="0" err="1" smtClean="0"/>
              <a:t>Topluga</a:t>
            </a:r>
            <a:r>
              <a:rPr lang="en-US" dirty="0" smtClean="0"/>
              <a:t> river goes west in to the </a:t>
            </a:r>
            <a:r>
              <a:rPr lang="en-US" dirty="0" err="1" smtClean="0"/>
              <a:t>Beli</a:t>
            </a:r>
            <a:r>
              <a:rPr lang="en-US" dirty="0" smtClean="0"/>
              <a:t> </a:t>
            </a:r>
            <a:r>
              <a:rPr lang="en-US" dirty="0" err="1" smtClean="0"/>
              <a:t>Drim</a:t>
            </a:r>
            <a:r>
              <a:rPr lang="en-US" dirty="0" smtClean="0"/>
              <a:t> and onwards to the Adriatic Sea. To the north, </a:t>
            </a:r>
            <a:r>
              <a:rPr lang="en-US" dirty="0" err="1" smtClean="0"/>
              <a:t>Crnoljeva</a:t>
            </a:r>
            <a:r>
              <a:rPr lang="en-US" dirty="0" smtClean="0"/>
              <a:t> river descends, which through </a:t>
            </a:r>
            <a:r>
              <a:rPr lang="en-US" dirty="0" err="1" smtClean="0"/>
              <a:t>Sitnica</a:t>
            </a:r>
            <a:r>
              <a:rPr lang="en-US" dirty="0" smtClean="0"/>
              <a:t> and </a:t>
            </a:r>
            <a:r>
              <a:rPr lang="en-US" dirty="0" err="1" smtClean="0"/>
              <a:t>Ibar</a:t>
            </a:r>
            <a:r>
              <a:rPr lang="en-US" dirty="0" smtClean="0"/>
              <a:t> goes to the Black Sea. To the south flows </a:t>
            </a:r>
            <a:r>
              <a:rPr lang="en-US" dirty="0" err="1" smtClean="0"/>
              <a:t>Nerodimka</a:t>
            </a:r>
            <a:r>
              <a:rPr lang="en-US" dirty="0" smtClean="0"/>
              <a:t>, tributary to </a:t>
            </a:r>
            <a:r>
              <a:rPr lang="en-US" dirty="0" err="1" smtClean="0"/>
              <a:t>Lepenac</a:t>
            </a:r>
            <a:r>
              <a:rPr lang="en-US" dirty="0" smtClean="0"/>
              <a:t>, which through Vardar sends water to the Aegean Sea.</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p:cNvPicPr/>
          <p:nvPr/>
        </p:nvPicPr>
        <p:blipFill>
          <a:blip r:embed="rId6" cstate="print"/>
          <a:srcRect/>
          <a:stretch>
            <a:fillRect/>
          </a:stretch>
        </p:blipFill>
        <p:spPr bwMode="auto">
          <a:xfrm>
            <a:off x="457200" y="1828800"/>
            <a:ext cx="4086860" cy="4222115"/>
          </a:xfrm>
          <a:prstGeom prst="rect">
            <a:avLst/>
          </a:prstGeom>
          <a:noFill/>
          <a:ln w="9525">
            <a:noFill/>
            <a:miter lim="800000"/>
            <a:headEnd/>
            <a:tailEnd/>
          </a:ln>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Lakes of Kosovo*</a:t>
            </a:r>
            <a:endParaRPr lang="en-US" dirty="0"/>
          </a:p>
        </p:txBody>
      </p:sp>
      <p:sp>
        <p:nvSpPr>
          <p:cNvPr id="17" name="Content Placeholder 16"/>
          <p:cNvSpPr>
            <a:spLocks noGrp="1"/>
          </p:cNvSpPr>
          <p:nvPr>
            <p:ph sz="quarter" idx="4"/>
          </p:nvPr>
        </p:nvSpPr>
        <p:spPr/>
        <p:txBody>
          <a:bodyPr>
            <a:normAutofit fontScale="47500" lnSpcReduction="20000"/>
          </a:bodyPr>
          <a:lstStyle/>
          <a:p>
            <a:r>
              <a:rPr lang="en-US" dirty="0" smtClean="0"/>
              <a:t>Natural lakes :Lake Sava on </a:t>
            </a:r>
            <a:r>
              <a:rPr lang="en-US" dirty="0" err="1" smtClean="0"/>
              <a:t>Prokletije</a:t>
            </a:r>
            <a:r>
              <a:rPr lang="en-US" dirty="0" smtClean="0"/>
              <a:t>. There are 12 Glacial Lakes on mount </a:t>
            </a:r>
            <a:r>
              <a:rPr lang="en-US" dirty="0" err="1" smtClean="0"/>
              <a:t>Šar</a:t>
            </a:r>
            <a:r>
              <a:rPr lang="en-US" dirty="0" smtClean="0"/>
              <a:t>, and the most famous are: </a:t>
            </a:r>
            <a:r>
              <a:rPr lang="en-US" dirty="0" err="1" smtClean="0"/>
              <a:t>Šutmansko</a:t>
            </a:r>
            <a:r>
              <a:rPr lang="en-US" dirty="0" smtClean="0"/>
              <a:t> (2070m n. V.), </a:t>
            </a:r>
            <a:r>
              <a:rPr lang="en-US" dirty="0" err="1" smtClean="0"/>
              <a:t>Golemo</a:t>
            </a:r>
            <a:r>
              <a:rPr lang="en-US" dirty="0" smtClean="0"/>
              <a:t> (2400m n. V.) and </a:t>
            </a:r>
            <a:r>
              <a:rPr lang="en-US" dirty="0" err="1" smtClean="0"/>
              <a:t>Livadičko</a:t>
            </a:r>
            <a:r>
              <a:rPr lang="en-US" dirty="0" smtClean="0"/>
              <a:t> Lake. It is located at an altitude of 2173 m, and although it does not have a large surface (about 21000 m²), it is the deepest glacial lake in Kosovo*.</a:t>
            </a:r>
          </a:p>
          <a:p>
            <a:r>
              <a:rPr lang="en-US" dirty="0" smtClean="0"/>
              <a:t>        The largest artificial lakes are located on the periphery of the Kosovo Basin, and are made primarily for irrigation. The lake of </a:t>
            </a:r>
            <a:r>
              <a:rPr lang="en-US" dirty="0" err="1" smtClean="0"/>
              <a:t>Batlava</a:t>
            </a:r>
            <a:r>
              <a:rPr lang="en-US" dirty="0" smtClean="0"/>
              <a:t>, is located on the river Lab. It is used for the water supply of </a:t>
            </a:r>
            <a:r>
              <a:rPr lang="en-US" dirty="0" err="1" smtClean="0"/>
              <a:t>Kosovska</a:t>
            </a:r>
            <a:r>
              <a:rPr lang="en-US" dirty="0" smtClean="0"/>
              <a:t> </a:t>
            </a:r>
            <a:r>
              <a:rPr lang="en-US" dirty="0" err="1" smtClean="0"/>
              <a:t>Mitrovica</a:t>
            </a:r>
            <a:r>
              <a:rPr lang="en-US" dirty="0" smtClean="0"/>
              <a:t> and </a:t>
            </a:r>
            <a:r>
              <a:rPr lang="en-US" dirty="0" err="1" smtClean="0"/>
              <a:t>Priština</a:t>
            </a:r>
            <a:r>
              <a:rPr lang="en-US" dirty="0" smtClean="0"/>
              <a:t>, as well as hydroelectric power station. Lake </a:t>
            </a:r>
            <a:r>
              <a:rPr lang="en-US" dirty="0" err="1" smtClean="0"/>
              <a:t>Gazivode</a:t>
            </a:r>
            <a:r>
              <a:rPr lang="en-US" dirty="0" smtClean="0"/>
              <a:t>, formed by the damming of the </a:t>
            </a:r>
            <a:r>
              <a:rPr lang="en-US" dirty="0" err="1" smtClean="0"/>
              <a:t>Ibar</a:t>
            </a:r>
            <a:r>
              <a:rPr lang="en-US" dirty="0" smtClean="0"/>
              <a:t> river in the upper stream, is 24 km long, and the height of the dam is 107 m. The dam is built of natural materials, and as such is one of the largest in Europe. The main purpose of </a:t>
            </a:r>
            <a:r>
              <a:rPr lang="en-US" dirty="0" err="1" smtClean="0"/>
              <a:t>Gazivode</a:t>
            </a:r>
            <a:r>
              <a:rPr lang="en-US" dirty="0" smtClean="0"/>
              <a:t> Lake is irrigation of the Kosovo* lowland, supply of drinking water to the </a:t>
            </a:r>
            <a:r>
              <a:rPr lang="en-US" dirty="0" err="1" smtClean="0"/>
              <a:t>Kosovska</a:t>
            </a:r>
            <a:r>
              <a:rPr lang="en-US" dirty="0" smtClean="0"/>
              <a:t> </a:t>
            </a:r>
            <a:r>
              <a:rPr lang="en-US" dirty="0" err="1" smtClean="0"/>
              <a:t>Mitrovica</a:t>
            </a:r>
            <a:r>
              <a:rPr lang="en-US" dirty="0" smtClean="0"/>
              <a:t> district, but also has a small hydroelectric power plant located in </a:t>
            </a:r>
            <a:r>
              <a:rPr lang="en-US" dirty="0" err="1" smtClean="0"/>
              <a:t>Zubin</a:t>
            </a:r>
            <a:r>
              <a:rPr lang="en-US" dirty="0" smtClean="0"/>
              <a:t> </a:t>
            </a:r>
            <a:r>
              <a:rPr lang="en-US" dirty="0" err="1" smtClean="0"/>
              <a:t>Potok</a:t>
            </a:r>
            <a:r>
              <a:rPr lang="en-US" dirty="0" smtClean="0"/>
              <a:t>. In addition to these two there are also </a:t>
            </a:r>
            <a:r>
              <a:rPr lang="en-US" dirty="0" err="1" smtClean="0"/>
              <a:t>Gračanica</a:t>
            </a:r>
            <a:r>
              <a:rPr lang="en-US" dirty="0" smtClean="0"/>
              <a:t> Lake and </a:t>
            </a:r>
            <a:r>
              <a:rPr lang="en-US" dirty="0" err="1" smtClean="0"/>
              <a:t>Opoljsko</a:t>
            </a:r>
            <a:r>
              <a:rPr lang="en-US" dirty="0" smtClean="0"/>
              <a:t> Lake.</a:t>
            </a:r>
          </a:p>
          <a:p>
            <a:r>
              <a:rPr lang="en-US" dirty="0" smtClean="0"/>
              <a:t>       In Kosovo*, mineral and thermal mineral waters are present, such as: mineral water in </a:t>
            </a:r>
            <a:r>
              <a:rPr lang="en-US" dirty="0" err="1" smtClean="0"/>
              <a:t>Klokot</a:t>
            </a:r>
            <a:r>
              <a:rPr lang="en-US" dirty="0" smtClean="0"/>
              <a:t>, on </a:t>
            </a:r>
            <a:r>
              <a:rPr lang="en-US" dirty="0" err="1" smtClean="0"/>
              <a:t>Ilidža</a:t>
            </a:r>
            <a:r>
              <a:rPr lang="en-US" dirty="0" smtClean="0"/>
              <a:t> in </a:t>
            </a:r>
            <a:r>
              <a:rPr lang="en-US" dirty="0" err="1" smtClean="0"/>
              <a:t>Miliševo</a:t>
            </a:r>
            <a:r>
              <a:rPr lang="en-US" dirty="0" smtClean="0"/>
              <a:t>, on </a:t>
            </a:r>
            <a:r>
              <a:rPr lang="en-US" dirty="0" err="1" smtClean="0"/>
              <a:t>Velekinci</a:t>
            </a:r>
            <a:r>
              <a:rPr lang="en-US" dirty="0" smtClean="0"/>
              <a:t>, on </a:t>
            </a:r>
            <a:r>
              <a:rPr lang="en-US" dirty="0" err="1" smtClean="0"/>
              <a:t>Miraš</a:t>
            </a:r>
            <a:r>
              <a:rPr lang="en-US" dirty="0" smtClean="0"/>
              <a:t>, </a:t>
            </a:r>
            <a:r>
              <a:rPr lang="en-US" dirty="0" err="1" smtClean="0"/>
              <a:t>Banjska</a:t>
            </a:r>
            <a:r>
              <a:rPr lang="en-US" dirty="0" smtClean="0"/>
              <a:t> and some other sources. Currently, their capacities are very small.</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8" name="Rectangle 17"/>
          <p:cNvSpPr/>
          <p:nvPr/>
        </p:nvSpPr>
        <p:spPr>
          <a:xfrm>
            <a:off x="381000" y="2133600"/>
            <a:ext cx="4114800" cy="1754326"/>
          </a:xfrm>
          <a:prstGeom prst="rect">
            <a:avLst/>
          </a:prstGeom>
        </p:spPr>
        <p:txBody>
          <a:bodyPr wrap="square">
            <a:spAutoFit/>
          </a:bodyPr>
          <a:lstStyle/>
          <a:p>
            <a:r>
              <a:rPr lang="en-US" dirty="0" smtClean="0"/>
              <a:t>Regarding the rivers, the </a:t>
            </a:r>
            <a:r>
              <a:rPr lang="en-US" dirty="0" err="1" smtClean="0"/>
              <a:t>hydrography</a:t>
            </a:r>
            <a:r>
              <a:rPr lang="en-US" dirty="0" smtClean="0"/>
              <a:t> of water flows of Kosovo* is split into five river basins: </a:t>
            </a:r>
            <a:r>
              <a:rPr lang="en-US" dirty="0" err="1" smtClean="0"/>
              <a:t>Beli</a:t>
            </a:r>
            <a:r>
              <a:rPr lang="en-US" dirty="0" smtClean="0"/>
              <a:t> </a:t>
            </a:r>
            <a:r>
              <a:rPr lang="en-US" dirty="0" err="1" smtClean="0"/>
              <a:t>Drim</a:t>
            </a:r>
            <a:r>
              <a:rPr lang="en-US" dirty="0" smtClean="0"/>
              <a:t> (Adriatic Sea basin), </a:t>
            </a:r>
            <a:r>
              <a:rPr lang="en-US" dirty="0" err="1" smtClean="0"/>
              <a:t>Ibar</a:t>
            </a:r>
            <a:r>
              <a:rPr lang="en-US" dirty="0" smtClean="0"/>
              <a:t> (Black Sea basin), </a:t>
            </a:r>
            <a:r>
              <a:rPr lang="en-US" dirty="0" err="1" smtClean="0"/>
              <a:t>Lepenac</a:t>
            </a:r>
            <a:r>
              <a:rPr lang="en-US" dirty="0" smtClean="0"/>
              <a:t> (Aegean Sea), </a:t>
            </a:r>
            <a:r>
              <a:rPr lang="en-US" dirty="0" err="1" smtClean="0"/>
              <a:t>Binačka</a:t>
            </a:r>
            <a:r>
              <a:rPr lang="en-US" dirty="0" smtClean="0"/>
              <a:t> Morava (Black Sea basin), </a:t>
            </a:r>
            <a:r>
              <a:rPr lang="en-US" dirty="0" err="1" smtClean="0"/>
              <a:t>Plava</a:t>
            </a:r>
            <a:r>
              <a:rPr lang="en-US" dirty="0" smtClean="0"/>
              <a:t> River (Adriatic Sea).</a:t>
            </a:r>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Water use</a:t>
            </a:r>
            <a:endParaRPr lang="en-US" dirty="0"/>
          </a:p>
        </p:txBody>
      </p:sp>
      <p:sp>
        <p:nvSpPr>
          <p:cNvPr id="17" name="Content Placeholder 16"/>
          <p:cNvSpPr>
            <a:spLocks noGrp="1"/>
          </p:cNvSpPr>
          <p:nvPr>
            <p:ph sz="quarter" idx="4"/>
          </p:nvPr>
        </p:nvSpPr>
        <p:spPr/>
        <p:txBody>
          <a:bodyPr>
            <a:normAutofit fontScale="85000" lnSpcReduction="10000"/>
          </a:bodyPr>
          <a:lstStyle/>
          <a:p>
            <a:r>
              <a:rPr lang="en-US" dirty="0" smtClean="0"/>
              <a:t>The central public company “</a:t>
            </a:r>
            <a:r>
              <a:rPr lang="en-US" dirty="0" err="1" smtClean="0"/>
              <a:t>Ibar</a:t>
            </a:r>
            <a:r>
              <a:rPr lang="en-US" dirty="0" smtClean="0"/>
              <a:t> - </a:t>
            </a:r>
            <a:r>
              <a:rPr lang="en-US" dirty="0" err="1" smtClean="0"/>
              <a:t>Lepenac</a:t>
            </a:r>
            <a:r>
              <a:rPr lang="en-US" dirty="0" smtClean="0"/>
              <a:t>” operates in Kosovo*, with the infrastructure in seven municipalities: </a:t>
            </a:r>
            <a:r>
              <a:rPr lang="en-US" dirty="0" err="1" smtClean="0"/>
              <a:t>Zubin</a:t>
            </a:r>
            <a:r>
              <a:rPr lang="en-US" dirty="0" smtClean="0"/>
              <a:t> </a:t>
            </a:r>
            <a:r>
              <a:rPr lang="en-US" dirty="0" err="1" smtClean="0"/>
              <a:t>Potok</a:t>
            </a:r>
            <a:r>
              <a:rPr lang="en-US" dirty="0" smtClean="0"/>
              <a:t>, </a:t>
            </a:r>
            <a:r>
              <a:rPr lang="en-US" dirty="0" err="1" smtClean="0"/>
              <a:t>Mitrovica</a:t>
            </a:r>
            <a:r>
              <a:rPr lang="en-US" dirty="0" smtClean="0"/>
              <a:t>, </a:t>
            </a:r>
            <a:r>
              <a:rPr lang="en-US" dirty="0" err="1" smtClean="0"/>
              <a:t>Vučitrn</a:t>
            </a:r>
            <a:r>
              <a:rPr lang="en-US" dirty="0" smtClean="0"/>
              <a:t>, </a:t>
            </a:r>
            <a:r>
              <a:rPr lang="en-US" dirty="0" err="1" smtClean="0"/>
              <a:t>Obilić</a:t>
            </a:r>
            <a:r>
              <a:rPr lang="en-US" dirty="0" smtClean="0"/>
              <a:t>, </a:t>
            </a:r>
            <a:r>
              <a:rPr lang="en-US" dirty="0" err="1" smtClean="0"/>
              <a:t>Priština</a:t>
            </a:r>
            <a:r>
              <a:rPr lang="en-US" dirty="0" smtClean="0"/>
              <a:t>, Kosovo </a:t>
            </a:r>
            <a:r>
              <a:rPr lang="en-US" dirty="0" err="1" smtClean="0"/>
              <a:t>Polje</a:t>
            </a:r>
            <a:r>
              <a:rPr lang="en-US" dirty="0" smtClean="0"/>
              <a:t> and </a:t>
            </a:r>
            <a:r>
              <a:rPr lang="en-US" dirty="0" err="1" smtClean="0"/>
              <a:t>Glogovac</a:t>
            </a:r>
            <a:r>
              <a:rPr lang="en-US" dirty="0" smtClean="0"/>
              <a:t>. This multifunctional enterprise supplies water to several regional water supply systems in Kosovo*, supplies water for irrigation of agricultural land and industrial systems (</a:t>
            </a:r>
            <a:r>
              <a:rPr lang="en-US" dirty="0" err="1" smtClean="0"/>
              <a:t>Trepča</a:t>
            </a:r>
            <a:r>
              <a:rPr lang="en-US" dirty="0" smtClean="0"/>
              <a:t>, Kosovo B, A and Kosovo </a:t>
            </a:r>
            <a:r>
              <a:rPr lang="en-US" dirty="0" err="1" smtClean="0"/>
              <a:t>Feronikl</a:t>
            </a:r>
            <a:r>
              <a:rPr lang="en-US" dirty="0" smtClean="0"/>
              <a:t>), and produces electricity.</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8" name="Rectangle 17"/>
          <p:cNvSpPr/>
          <p:nvPr/>
        </p:nvSpPr>
        <p:spPr>
          <a:xfrm>
            <a:off x="381000" y="2133600"/>
            <a:ext cx="4114800" cy="2862322"/>
          </a:xfrm>
          <a:prstGeom prst="rect">
            <a:avLst/>
          </a:prstGeom>
        </p:spPr>
        <p:txBody>
          <a:bodyPr wrap="square">
            <a:spAutoFit/>
          </a:bodyPr>
          <a:lstStyle/>
          <a:p>
            <a:r>
              <a:rPr lang="en-US" dirty="0" smtClean="0"/>
              <a:t>Currently, 81.2% of Kosovo`s* population is supplied with drinking water from functional water supply systems.</a:t>
            </a:r>
          </a:p>
          <a:p>
            <a:r>
              <a:rPr lang="en-US" dirty="0" smtClean="0"/>
              <a:t> urban population has 100% coverage with public water supply systems, </a:t>
            </a:r>
          </a:p>
          <a:p>
            <a:r>
              <a:rPr lang="en-US" dirty="0" smtClean="0"/>
              <a:t>rural population coverage is at 69.7%14. As much as 65% of the total population lives in settlements with a sewage system, whereas only 42% of the rural population has access to a sewage system.</a:t>
            </a:r>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Water management</a:t>
            </a:r>
            <a:endParaRPr lang="en-US" dirty="0"/>
          </a:p>
        </p:txBody>
      </p:sp>
      <p:sp>
        <p:nvSpPr>
          <p:cNvPr id="17" name="Content Placeholder 16"/>
          <p:cNvSpPr>
            <a:spLocks noGrp="1"/>
          </p:cNvSpPr>
          <p:nvPr>
            <p:ph sz="quarter" idx="4"/>
          </p:nvPr>
        </p:nvSpPr>
        <p:spPr/>
        <p:txBody>
          <a:bodyPr>
            <a:normAutofit fontScale="85000" lnSpcReduction="20000"/>
          </a:bodyPr>
          <a:lstStyle/>
          <a:p>
            <a:r>
              <a:rPr lang="en-US" dirty="0" smtClean="0"/>
              <a:t>1. Regional Water Company “</a:t>
            </a:r>
            <a:r>
              <a:rPr lang="en-US" dirty="0" err="1" smtClean="0"/>
              <a:t>Priština</a:t>
            </a:r>
            <a:r>
              <a:rPr lang="en-US" dirty="0" smtClean="0"/>
              <a:t>”, </a:t>
            </a:r>
            <a:r>
              <a:rPr lang="en-US" dirty="0" err="1" smtClean="0"/>
              <a:t>Priština</a:t>
            </a:r>
            <a:r>
              <a:rPr lang="en-US" dirty="0" smtClean="0"/>
              <a:t> </a:t>
            </a:r>
          </a:p>
          <a:p>
            <a:r>
              <a:rPr lang="en-US" dirty="0" smtClean="0"/>
              <a:t>2. Regional Water Company “</a:t>
            </a:r>
            <a:r>
              <a:rPr lang="en-US" dirty="0" err="1" smtClean="0"/>
              <a:t>Hidroregjioni</a:t>
            </a:r>
            <a:r>
              <a:rPr lang="en-US" dirty="0" smtClean="0"/>
              <a:t> </a:t>
            </a:r>
            <a:r>
              <a:rPr lang="en-US" dirty="0" err="1" smtClean="0"/>
              <a:t>Jugor</a:t>
            </a:r>
            <a:r>
              <a:rPr lang="en-US" dirty="0" smtClean="0"/>
              <a:t>” </a:t>
            </a:r>
            <a:r>
              <a:rPr lang="en-US" dirty="0" err="1" smtClean="0"/>
              <a:t>Prizren</a:t>
            </a:r>
            <a:r>
              <a:rPr lang="en-US" dirty="0" smtClean="0"/>
              <a:t> </a:t>
            </a:r>
          </a:p>
          <a:p>
            <a:r>
              <a:rPr lang="en-US" dirty="0" smtClean="0"/>
              <a:t>3. Regional Water Company “</a:t>
            </a:r>
            <a:r>
              <a:rPr lang="en-US" dirty="0" err="1" smtClean="0"/>
              <a:t>Hidrodrini</a:t>
            </a:r>
            <a:r>
              <a:rPr lang="en-US" dirty="0" smtClean="0"/>
              <a:t>”, </a:t>
            </a:r>
            <a:r>
              <a:rPr lang="en-US" dirty="0" err="1" smtClean="0"/>
              <a:t>Peć</a:t>
            </a:r>
            <a:r>
              <a:rPr lang="en-US" dirty="0" smtClean="0"/>
              <a:t> </a:t>
            </a:r>
          </a:p>
          <a:p>
            <a:r>
              <a:rPr lang="en-US" dirty="0" smtClean="0"/>
              <a:t>4. Regional Water Company “</a:t>
            </a:r>
            <a:r>
              <a:rPr lang="en-US" dirty="0" err="1" smtClean="0"/>
              <a:t>Mitrovica</a:t>
            </a:r>
            <a:r>
              <a:rPr lang="en-US" dirty="0" smtClean="0"/>
              <a:t>”, </a:t>
            </a:r>
            <a:r>
              <a:rPr lang="en-US" dirty="0" err="1" smtClean="0"/>
              <a:t>Kosovska</a:t>
            </a:r>
            <a:r>
              <a:rPr lang="en-US" dirty="0" smtClean="0"/>
              <a:t> </a:t>
            </a:r>
            <a:r>
              <a:rPr lang="en-US" dirty="0" err="1" smtClean="0"/>
              <a:t>Mitrovica</a:t>
            </a:r>
            <a:r>
              <a:rPr lang="en-US" dirty="0" smtClean="0"/>
              <a:t> </a:t>
            </a:r>
          </a:p>
          <a:p>
            <a:r>
              <a:rPr lang="en-US" dirty="0" smtClean="0"/>
              <a:t>5. Regional Water Company “</a:t>
            </a:r>
            <a:r>
              <a:rPr lang="en-US" dirty="0" err="1" smtClean="0"/>
              <a:t>Radonić</a:t>
            </a:r>
            <a:r>
              <a:rPr lang="en-US" dirty="0" smtClean="0"/>
              <a:t>”, </a:t>
            </a:r>
            <a:r>
              <a:rPr lang="en-US" dirty="0" err="1" smtClean="0"/>
              <a:t>Đakovica</a:t>
            </a:r>
            <a:r>
              <a:rPr lang="en-US" dirty="0" smtClean="0"/>
              <a:t> </a:t>
            </a:r>
          </a:p>
          <a:p>
            <a:r>
              <a:rPr lang="en-US" dirty="0" smtClean="0"/>
              <a:t>6. Regional Water Company “</a:t>
            </a:r>
            <a:r>
              <a:rPr lang="en-US" dirty="0" err="1" smtClean="0"/>
              <a:t>Hidromorava</a:t>
            </a:r>
            <a:r>
              <a:rPr lang="en-US" dirty="0" smtClean="0"/>
              <a:t>”, </a:t>
            </a:r>
            <a:r>
              <a:rPr lang="en-US" dirty="0" err="1" smtClean="0"/>
              <a:t>Gnjilane</a:t>
            </a:r>
            <a:r>
              <a:rPr lang="en-US" dirty="0" smtClean="0"/>
              <a:t> </a:t>
            </a:r>
          </a:p>
          <a:p>
            <a:r>
              <a:rPr lang="en-US" dirty="0" smtClean="0"/>
              <a:t>7. Regional Water Company “</a:t>
            </a:r>
            <a:r>
              <a:rPr lang="en-US" dirty="0" err="1" smtClean="0"/>
              <a:t>Bifurkacioni</a:t>
            </a:r>
            <a:r>
              <a:rPr lang="en-US" dirty="0" smtClean="0"/>
              <a:t>”, </a:t>
            </a:r>
            <a:r>
              <a:rPr lang="en-US" dirty="0" err="1" smtClean="0"/>
              <a:t>Urosševac</a:t>
            </a:r>
            <a:r>
              <a:rPr lang="en-US" dirty="0" smtClean="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descr="Karta 1"/>
          <p:cNvPicPr/>
          <p:nvPr/>
        </p:nvPicPr>
        <p:blipFill>
          <a:blip r:embed="rId6"/>
          <a:srcRect/>
          <a:stretch>
            <a:fillRect/>
          </a:stretch>
        </p:blipFill>
        <p:spPr bwMode="auto">
          <a:xfrm>
            <a:off x="685800" y="1371600"/>
            <a:ext cx="3943985" cy="4540250"/>
          </a:xfrm>
          <a:prstGeom prst="rect">
            <a:avLst/>
          </a:prstGeom>
          <a:noFill/>
          <a:ln w="9525">
            <a:noFill/>
            <a:miter lim="800000"/>
            <a:headEnd/>
            <a:tailEnd/>
          </a:ln>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Irrigation</a:t>
            </a:r>
            <a:endParaRPr lang="en-US" dirty="0"/>
          </a:p>
        </p:txBody>
      </p:sp>
      <p:sp>
        <p:nvSpPr>
          <p:cNvPr id="17" name="Content Placeholder 16"/>
          <p:cNvSpPr>
            <a:spLocks noGrp="1"/>
          </p:cNvSpPr>
          <p:nvPr>
            <p:ph sz="quarter" idx="4"/>
          </p:nvPr>
        </p:nvSpPr>
        <p:spPr/>
        <p:txBody>
          <a:bodyPr>
            <a:normAutofit/>
          </a:bodyPr>
          <a:lstStyle/>
          <a:p>
            <a:pPr lvl="0"/>
            <a:r>
              <a:rPr lang="en-US" dirty="0" smtClean="0"/>
              <a:t>Regional Irrigation Company </a:t>
            </a:r>
            <a:r>
              <a:rPr lang="en-US" dirty="0" err="1" smtClean="0"/>
              <a:t>Beli</a:t>
            </a:r>
            <a:r>
              <a:rPr lang="en-US" dirty="0" smtClean="0"/>
              <a:t> </a:t>
            </a:r>
            <a:r>
              <a:rPr lang="en-US" dirty="0" err="1" smtClean="0"/>
              <a:t>Drim</a:t>
            </a:r>
            <a:endParaRPr lang="en-US" dirty="0" smtClean="0"/>
          </a:p>
          <a:p>
            <a:pPr lvl="0"/>
            <a:r>
              <a:rPr lang="en-US" dirty="0" smtClean="0"/>
              <a:t> Regional Irrigation Company </a:t>
            </a:r>
            <a:r>
              <a:rPr lang="en-US" dirty="0" err="1" smtClean="0"/>
              <a:t>Radonjić-Metohija</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Rectangle 11"/>
          <p:cNvSpPr/>
          <p:nvPr/>
        </p:nvSpPr>
        <p:spPr>
          <a:xfrm>
            <a:off x="533400" y="1981200"/>
            <a:ext cx="4114800" cy="3693319"/>
          </a:xfrm>
          <a:prstGeom prst="rect">
            <a:avLst/>
          </a:prstGeom>
        </p:spPr>
        <p:txBody>
          <a:bodyPr wrap="square">
            <a:spAutoFit/>
          </a:bodyPr>
          <a:lstStyle/>
          <a:p>
            <a:r>
              <a:rPr lang="en-US" dirty="0" smtClean="0"/>
              <a:t>Public company “</a:t>
            </a:r>
            <a:r>
              <a:rPr lang="en-US" dirty="0" err="1" smtClean="0"/>
              <a:t>Vodovod</a:t>
            </a:r>
            <a:r>
              <a:rPr lang="en-US" dirty="0" smtClean="0"/>
              <a:t> </a:t>
            </a:r>
            <a:r>
              <a:rPr lang="en-US" dirty="0" err="1" smtClean="0"/>
              <a:t>Ibar</a:t>
            </a:r>
            <a:r>
              <a:rPr lang="en-US" dirty="0" smtClean="0"/>
              <a:t>” in </a:t>
            </a:r>
            <a:r>
              <a:rPr lang="en-US" dirty="0" err="1" smtClean="0"/>
              <a:t>Mitrovica</a:t>
            </a:r>
            <a:r>
              <a:rPr lang="en-US" dirty="0" smtClean="0"/>
              <a:t> North is responsible for water supply in the municipalities of </a:t>
            </a:r>
            <a:r>
              <a:rPr lang="en-US" dirty="0" err="1" smtClean="0"/>
              <a:t>Mitrovica</a:t>
            </a:r>
            <a:r>
              <a:rPr lang="en-US" dirty="0" smtClean="0"/>
              <a:t> North and </a:t>
            </a:r>
            <a:r>
              <a:rPr lang="en-US" dirty="0" err="1" smtClean="0"/>
              <a:t>Zvečan</a:t>
            </a:r>
            <a:r>
              <a:rPr lang="en-US" dirty="0" smtClean="0"/>
              <a:t>. These two municipalities are supplied with water by the Regional Water Company “</a:t>
            </a:r>
            <a:r>
              <a:rPr lang="en-US" dirty="0" err="1" smtClean="0"/>
              <a:t>Mitrovica</a:t>
            </a:r>
            <a:r>
              <a:rPr lang="en-US" dirty="0" smtClean="0"/>
              <a:t>” through water factory which is located in </a:t>
            </a:r>
            <a:r>
              <a:rPr lang="en-US" dirty="0" err="1" smtClean="0"/>
              <a:t>Šipolje</a:t>
            </a:r>
            <a:r>
              <a:rPr lang="en-US" dirty="0" smtClean="0"/>
              <a:t> (Municipality of South </a:t>
            </a:r>
            <a:r>
              <a:rPr lang="en-US" dirty="0" err="1" smtClean="0"/>
              <a:t>Mitrovica</a:t>
            </a:r>
            <a:r>
              <a:rPr lang="en-US" dirty="0" smtClean="0"/>
              <a:t>). Municipalities </a:t>
            </a:r>
            <a:r>
              <a:rPr lang="en-US" dirty="0" err="1" smtClean="0"/>
              <a:t>Zubin</a:t>
            </a:r>
            <a:r>
              <a:rPr lang="en-US" dirty="0" smtClean="0"/>
              <a:t> </a:t>
            </a:r>
            <a:r>
              <a:rPr lang="en-US" dirty="0" err="1" smtClean="0"/>
              <a:t>Potok</a:t>
            </a:r>
            <a:r>
              <a:rPr lang="en-US" dirty="0" smtClean="0"/>
              <a:t> and </a:t>
            </a:r>
            <a:r>
              <a:rPr lang="en-US" dirty="0" err="1" smtClean="0"/>
              <a:t>Leposavić</a:t>
            </a:r>
            <a:r>
              <a:rPr lang="en-US" dirty="0" smtClean="0"/>
              <a:t> have their own water supply systems; Public Utility Company “</a:t>
            </a:r>
            <a:r>
              <a:rPr lang="en-US" dirty="0" err="1" smtClean="0"/>
              <a:t>Ibar</a:t>
            </a:r>
            <a:r>
              <a:rPr lang="en-US" dirty="0" smtClean="0"/>
              <a:t>” in </a:t>
            </a:r>
            <a:r>
              <a:rPr lang="en-US" dirty="0" err="1" smtClean="0"/>
              <a:t>Zubin</a:t>
            </a:r>
            <a:r>
              <a:rPr lang="en-US" dirty="0" smtClean="0"/>
              <a:t> </a:t>
            </a:r>
            <a:r>
              <a:rPr lang="en-US" dirty="0" err="1" smtClean="0"/>
              <a:t>Potok</a:t>
            </a:r>
            <a:r>
              <a:rPr lang="en-US" dirty="0" smtClean="0"/>
              <a:t> and Public Utility Company “24 </a:t>
            </a:r>
            <a:r>
              <a:rPr lang="en-US" dirty="0" err="1" smtClean="0"/>
              <a:t>Novembar</a:t>
            </a:r>
            <a:r>
              <a:rPr lang="en-US" dirty="0" smtClean="0"/>
              <a:t>” </a:t>
            </a:r>
            <a:r>
              <a:rPr lang="en-US" dirty="0" err="1" smtClean="0"/>
              <a:t>Leposavić</a:t>
            </a:r>
            <a:r>
              <a:rPr lang="en-US" dirty="0" smtClean="0"/>
              <a:t>. </a:t>
            </a:r>
            <a:endParaRPr lang="en-US" dirty="0"/>
          </a:p>
        </p:txBody>
      </p:sp>
    </p:spTree>
    <p:extLst>
      <p:ext uri="{BB962C8B-B14F-4D97-AF65-F5344CB8AC3E}">
        <p14:creationId xmlns:p14="http://schemas.microsoft.com/office/powerpoint/2010/main" val="3188428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sr-Latn-RS" dirty="0" smtClean="0"/>
              <a:t/>
            </a:r>
            <a:br>
              <a:rPr lang="sr-Latn-RS" dirty="0" smtClean="0"/>
            </a:br>
            <a:r>
              <a:rPr lang="en-US" dirty="0" smtClean="0"/>
              <a:t>Water resources in </a:t>
            </a:r>
            <a:r>
              <a:rPr lang="sr-Latn-RS" dirty="0" smtClean="0"/>
              <a:t>Kosovo*</a:t>
            </a:r>
            <a:endParaRPr lang="en-US" dirty="0"/>
          </a:p>
        </p:txBody>
      </p:sp>
      <p:sp>
        <p:nvSpPr>
          <p:cNvPr id="15" name="Text Placeholder 14"/>
          <p:cNvSpPr>
            <a:spLocks noGrp="1"/>
          </p:cNvSpPr>
          <p:nvPr>
            <p:ph type="body" idx="1"/>
          </p:nvPr>
        </p:nvSpPr>
        <p:spPr>
          <a:xfrm>
            <a:off x="457200" y="1981200"/>
            <a:ext cx="3352800" cy="4256088"/>
          </a:xfrm>
        </p:spPr>
        <p:txBody>
          <a:bodyPr>
            <a:normAutofit/>
          </a:bodyPr>
          <a:lstStyle/>
          <a:p>
            <a:pPr>
              <a:buFont typeface="Arial" pitchFamily="34" charset="0"/>
              <a:buChar char="•"/>
            </a:pPr>
            <a:endParaRPr lang="en-US" dirty="0" smtClean="0"/>
          </a:p>
          <a:p>
            <a:endParaRPr lang="en-US" dirty="0" smtClean="0"/>
          </a:p>
          <a:p>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228600"/>
            <a:ext cx="1741516" cy="423949"/>
          </a:xfrm>
        </p:spPr>
      </p:pic>
      <p:sp>
        <p:nvSpPr>
          <p:cNvPr id="16" name="Text Placeholder 15"/>
          <p:cNvSpPr>
            <a:spLocks noGrp="1"/>
          </p:cNvSpPr>
          <p:nvPr>
            <p:ph type="body" sz="quarter" idx="3"/>
          </p:nvPr>
        </p:nvSpPr>
        <p:spPr/>
        <p:txBody>
          <a:bodyPr/>
          <a:lstStyle/>
          <a:p>
            <a:r>
              <a:rPr lang="en-US" dirty="0" smtClean="0"/>
              <a:t>Floods</a:t>
            </a:r>
            <a:endParaRPr lang="en-US" dirty="0"/>
          </a:p>
        </p:txBody>
      </p:sp>
      <p:sp>
        <p:nvSpPr>
          <p:cNvPr id="17" name="Content Placeholder 16"/>
          <p:cNvSpPr>
            <a:spLocks noGrp="1"/>
          </p:cNvSpPr>
          <p:nvPr>
            <p:ph sz="quarter" idx="4"/>
          </p:nvPr>
        </p:nvSpPr>
        <p:spPr/>
        <p:txBody>
          <a:bodyPr>
            <a:normAutofit fontScale="85000" lnSpcReduction="10000"/>
          </a:bodyPr>
          <a:lstStyle/>
          <a:p>
            <a:r>
              <a:rPr lang="en-US" dirty="0" smtClean="0"/>
              <a:t>Flood Risk Management Planning in Kosovo* is a process that is at the very beginning.</a:t>
            </a:r>
          </a:p>
          <a:p>
            <a:r>
              <a:rPr lang="en-US" dirty="0" smtClean="0"/>
              <a:t> Properly defined plans for flood risk management do not exist</a:t>
            </a:r>
          </a:p>
          <a:p>
            <a:r>
              <a:rPr lang="en-US" dirty="0" smtClean="0"/>
              <a:t>Preliminary assessments for flood risk are not conducted</a:t>
            </a:r>
          </a:p>
          <a:p>
            <a:r>
              <a:rPr lang="en-US" dirty="0" smtClean="0"/>
              <a:t>For some individual river basins there are flood risk management planning but there is no unique methodology that could be applied to all river basins. </a:t>
            </a:r>
          </a:p>
          <a:p>
            <a:pPr lvl="0"/>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152400"/>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6840" y="381665"/>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6145" name="Rectangle 1"/>
          <p:cNvSpPr>
            <a:spLocks noChangeArrowheads="1"/>
          </p:cNvSpPr>
          <p:nvPr/>
        </p:nvSpPr>
        <p:spPr bwMode="auto">
          <a:xfrm>
            <a:off x="228600" y="2590800"/>
            <a:ext cx="4495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Investment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Investment is focused on regulation of rivers and improvement of water infrastructure especially for water and wastewater services.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total investments in the water sector since 1999 amount to EUR 255.77 million, out of which EUR 189.9 million were donations. According to European Union standards, it is estimated that it will take at least EUR 60 million per year in the next ten years for Kosovo* approximation to these standards.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677</TotalTime>
  <Words>4580</Words>
  <Application>Microsoft Office PowerPoint</Application>
  <PresentationFormat>On-screen Show (4:3)</PresentationFormat>
  <Paragraphs>725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PowerPoint Presentation</vt:lpstr>
      <vt:lpstr> Geography of Kosovo*</vt:lpstr>
      <vt:lpstr> Geography of Kosovo*</vt:lpstr>
      <vt:lpstr> Water resources in Kosovo*</vt:lpstr>
      <vt:lpstr> Water resources in Kosovo*</vt:lpstr>
      <vt:lpstr> Water resources in Kosovo*</vt:lpstr>
      <vt:lpstr> Water resources in Kosovo*</vt:lpstr>
      <vt:lpstr> Water resources in Kosovo*</vt:lpstr>
      <vt:lpstr> Water resources in Kosovo*</vt:lpstr>
      <vt:lpstr> Water resources in Kosovo*</vt:lpstr>
      <vt:lpstr> Water resources in Kosovo*</vt:lpstr>
      <vt:lpstr> Water resources in Kosovo*</vt:lpstr>
      <vt:lpstr>  Legislation in the field of water resources in Kosovo</vt:lpstr>
      <vt:lpstr>  Legislation in the field of water resources in Kosovo</vt:lpstr>
      <vt:lpstr>Policy </vt:lpstr>
      <vt:lpstr>Issues </vt:lpstr>
      <vt:lpstr>Governance and institutional Framework </vt:lpstr>
      <vt:lpstr>Governance and institutional Framework </vt:lpstr>
      <vt:lpstr>Management instruments </vt:lpstr>
      <vt:lpstr>Infrastructure Development and Financing  </vt:lpstr>
      <vt:lpstr>Sources of Financing for the Development of Water Resources</vt:lpstr>
      <vt:lpstr>Outcomes and Impacts </vt:lpstr>
      <vt:lpstr>Priority Challenges </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Đurica Marković</cp:lastModifiedBy>
  <cp:revision>23</cp:revision>
  <dcterms:created xsi:type="dcterms:W3CDTF">2006-08-16T00:00:00Z</dcterms:created>
  <dcterms:modified xsi:type="dcterms:W3CDTF">2019-05-08T09:02:42Z</dcterms:modified>
</cp:coreProperties>
</file>